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Default Extension="ppt" ContentType="application/vnd.ms-powerpoint"/>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40"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EB01558-0D64-4464-827D-AB95AC1A5ED9}" type="datetimeFigureOut">
              <a:rPr lang="fa-IR" smtClean="0"/>
              <a:pPr/>
              <a:t>06/14/1436</a:t>
            </a:fld>
            <a:endParaRPr lang="fa-I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a-I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32755C3-2E1F-422B-9BDD-C01896587073}"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B01558-0D64-4464-827D-AB95AC1A5ED9}" type="datetimeFigureOut">
              <a:rPr lang="fa-IR" smtClean="0"/>
              <a:pPr/>
              <a:t>06/14/1436</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832755C3-2E1F-422B-9BDD-C01896587073}"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FEB01558-0D64-4464-827D-AB95AC1A5ED9}" type="datetimeFigureOut">
              <a:rPr lang="fa-IR" smtClean="0"/>
              <a:pPr/>
              <a:t>06/14/1436</a:t>
            </a:fld>
            <a:endParaRPr lang="fa-IR"/>
          </a:p>
        </p:txBody>
      </p:sp>
      <p:sp>
        <p:nvSpPr>
          <p:cNvPr id="5" name="Footer Placeholder 4"/>
          <p:cNvSpPr>
            <a:spLocks noGrp="1"/>
          </p:cNvSpPr>
          <p:nvPr>
            <p:ph type="ftr" sz="quarter" idx="11"/>
          </p:nvPr>
        </p:nvSpPr>
        <p:spPr>
          <a:xfrm>
            <a:off x="457200" y="6556248"/>
            <a:ext cx="3657600" cy="228600"/>
          </a:xfrm>
        </p:spPr>
        <p:txBody>
          <a:bodyPr/>
          <a:lstStyle>
            <a:extLst/>
          </a:lstStyle>
          <a:p>
            <a:endParaRPr lang="fa-I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32755C3-2E1F-422B-9BDD-C01896587073}"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EB01558-0D64-4464-827D-AB95AC1A5ED9}" type="datetimeFigureOut">
              <a:rPr lang="fa-IR" smtClean="0"/>
              <a:pPr/>
              <a:t>06/14/1436</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832755C3-2E1F-422B-9BDD-C01896587073}"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EB01558-0D64-4464-827D-AB95AC1A5ED9}" type="datetimeFigureOut">
              <a:rPr lang="fa-IR" smtClean="0"/>
              <a:pPr/>
              <a:t>06/14/1436</a:t>
            </a:fld>
            <a:endParaRPr lang="fa-I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a-IR"/>
          </a:p>
        </p:txBody>
      </p:sp>
      <p:sp>
        <p:nvSpPr>
          <p:cNvPr id="6" name="Slide Number Placeholder 5"/>
          <p:cNvSpPr>
            <a:spLocks noGrp="1"/>
          </p:cNvSpPr>
          <p:nvPr>
            <p:ph type="sldNum" sz="quarter" idx="12"/>
          </p:nvPr>
        </p:nvSpPr>
        <p:spPr>
          <a:xfrm>
            <a:off x="6733952" y="6555112"/>
            <a:ext cx="588336" cy="228600"/>
          </a:xfrm>
        </p:spPr>
        <p:txBody>
          <a:bodyPr/>
          <a:lstStyle>
            <a:extLst/>
          </a:lstStyle>
          <a:p>
            <a:fld id="{832755C3-2E1F-422B-9BDD-C01896587073}" type="slidenum">
              <a:rPr lang="fa-IR" smtClean="0"/>
              <a:pPr/>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EB01558-0D64-4464-827D-AB95AC1A5ED9}" type="datetimeFigureOut">
              <a:rPr lang="fa-IR" smtClean="0"/>
              <a:pPr/>
              <a:t>06/14/1436</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832755C3-2E1F-422B-9BDD-C01896587073}"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EB01558-0D64-4464-827D-AB95AC1A5ED9}" type="datetimeFigureOut">
              <a:rPr lang="fa-IR" smtClean="0"/>
              <a:pPr/>
              <a:t>06/14/1436</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832755C3-2E1F-422B-9BDD-C01896587073}"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EB01558-0D64-4464-827D-AB95AC1A5ED9}" type="datetimeFigureOut">
              <a:rPr lang="fa-IR" smtClean="0"/>
              <a:pPr/>
              <a:t>06/14/1436</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832755C3-2E1F-422B-9BDD-C01896587073}"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FEB01558-0D64-4464-827D-AB95AC1A5ED9}" type="datetimeFigureOut">
              <a:rPr lang="fa-IR" smtClean="0"/>
              <a:pPr/>
              <a:t>06/14/1436</a:t>
            </a:fld>
            <a:endParaRPr lang="fa-IR"/>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fa-IR"/>
          </a:p>
        </p:txBody>
      </p:sp>
      <p:sp>
        <p:nvSpPr>
          <p:cNvPr id="4" name="Slide Number Placeholder 3"/>
          <p:cNvSpPr>
            <a:spLocks noGrp="1"/>
          </p:cNvSpPr>
          <p:nvPr>
            <p:ph type="sldNum" sz="quarter" idx="12"/>
          </p:nvPr>
        </p:nvSpPr>
        <p:spPr/>
        <p:txBody>
          <a:bodyPr/>
          <a:lstStyle>
            <a:extLst/>
          </a:lstStyle>
          <a:p>
            <a:fld id="{832755C3-2E1F-422B-9BDD-C01896587073}"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EB01558-0D64-4464-827D-AB95AC1A5ED9}" type="datetimeFigureOut">
              <a:rPr lang="fa-IR" smtClean="0"/>
              <a:pPr/>
              <a:t>06/14/1436</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832755C3-2E1F-422B-9BDD-C01896587073}"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FEB01558-0D64-4464-827D-AB95AC1A5ED9}" type="datetimeFigureOut">
              <a:rPr lang="fa-IR" smtClean="0"/>
              <a:pPr/>
              <a:t>06/14/1436</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832755C3-2E1F-422B-9BDD-C01896587073}" type="slidenum">
              <a:rPr lang="fa-IR" smtClean="0"/>
              <a:pPr/>
              <a:t>‹#›</a:t>
            </a:fld>
            <a:endParaRPr lang="fa-I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EB01558-0D64-4464-827D-AB95AC1A5ED9}" type="datetimeFigureOut">
              <a:rPr lang="fa-IR" smtClean="0"/>
              <a:pPr/>
              <a:t>06/14/1436</a:t>
            </a:fld>
            <a:endParaRPr lang="fa-I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a-I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32755C3-2E1F-422B-9BDD-C01896587073}"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Microsoft_Office_PowerPoint_97-2003_Presentation1.ppt"/><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dirty="0"/>
          </a:p>
        </p:txBody>
      </p:sp>
      <p:sp>
        <p:nvSpPr>
          <p:cNvPr id="3" name="Subtitle 2"/>
          <p:cNvSpPr>
            <a:spLocks noGrp="1"/>
          </p:cNvSpPr>
          <p:nvPr>
            <p:ph type="subTitle" idx="1"/>
          </p:nvPr>
        </p:nvSpPr>
        <p:spPr/>
        <p:txBody>
          <a:bodyPr/>
          <a:lstStyle/>
          <a:p>
            <a:endParaRPr lang="fa-IR"/>
          </a:p>
        </p:txBody>
      </p:sp>
      <p:graphicFrame>
        <p:nvGraphicFramePr>
          <p:cNvPr id="1026" name="Object 2"/>
          <p:cNvGraphicFramePr>
            <a:graphicFrameLocks noChangeAspect="1"/>
          </p:cNvGraphicFramePr>
          <p:nvPr/>
        </p:nvGraphicFramePr>
        <p:xfrm>
          <a:off x="0" y="0"/>
          <a:ext cx="9144000" cy="6858000"/>
        </p:xfrm>
        <a:graphic>
          <a:graphicData uri="http://schemas.openxmlformats.org/presentationml/2006/ole">
            <p:oleObj spid="_x0000_s1026" name="Presentation" r:id="rId3" imgW="4571910" imgH="3429135" progId="PowerPoint.Show.8">
              <p:embed/>
            </p:oleObj>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بلوغ زودرس</a:t>
            </a:r>
            <a:endParaRPr lang="fa-IR" dirty="0"/>
          </a:p>
        </p:txBody>
      </p:sp>
      <p:sp>
        <p:nvSpPr>
          <p:cNvPr id="3" name="Content Placeholder 2"/>
          <p:cNvSpPr>
            <a:spLocks noGrp="1"/>
          </p:cNvSpPr>
          <p:nvPr>
            <p:ph idx="1"/>
          </p:nvPr>
        </p:nvSpPr>
        <p:spPr/>
        <p:txBody>
          <a:bodyPr/>
          <a:lstStyle/>
          <a:p>
            <a:pPr marL="514350" indent="-514350">
              <a:buNone/>
            </a:pPr>
            <a:endParaRPr lang="fa-IR" dirty="0" smtClean="0"/>
          </a:p>
          <a:p>
            <a:pPr marL="514350" indent="-514350">
              <a:buNone/>
            </a:pPr>
            <a:endParaRPr lang="fa-IR" dirty="0" smtClean="0"/>
          </a:p>
          <a:p>
            <a:pPr marL="514350" indent="-514350">
              <a:buNone/>
            </a:pPr>
            <a:r>
              <a:rPr lang="fa-IR" dirty="0" smtClean="0"/>
              <a:t>گاهی اوقات بلوغ زودرس به صورت خونریزی واژینال در غیاب خصوصیات ثانویه جنسی رخ میدهد </a:t>
            </a:r>
          </a:p>
          <a:p>
            <a:pPr marL="514350" indent="-514350">
              <a:buNone/>
            </a:pPr>
            <a:r>
              <a:rPr lang="fa-IR" dirty="0" smtClean="0"/>
              <a:t> هرچند بروز جوانه پستانی یا رویش موی عانه نسبت به خونریزی واژینال شایع تر است</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تومور واژن</a:t>
            </a:r>
            <a:endParaRPr lang="fa-IR" dirty="0"/>
          </a:p>
        </p:txBody>
      </p:sp>
      <p:sp>
        <p:nvSpPr>
          <p:cNvPr id="3" name="Content Placeholder 2"/>
          <p:cNvSpPr>
            <a:spLocks noGrp="1"/>
          </p:cNvSpPr>
          <p:nvPr>
            <p:ph idx="1"/>
          </p:nvPr>
        </p:nvSpPr>
        <p:spPr/>
        <p:txBody>
          <a:bodyPr/>
          <a:lstStyle/>
          <a:p>
            <a:pPr>
              <a:buNone/>
            </a:pPr>
            <a:endParaRPr lang="fa-IR" dirty="0" smtClean="0"/>
          </a:p>
          <a:p>
            <a:r>
              <a:rPr lang="fa-IR" dirty="0" smtClean="0"/>
              <a:t>از علل نادر خونریزی واژینال در بچه ها است</a:t>
            </a:r>
          </a:p>
          <a:p>
            <a:endParaRPr lang="fa-IR" dirty="0" smtClean="0"/>
          </a:p>
          <a:p>
            <a:r>
              <a:rPr lang="fa-IR" dirty="0" smtClean="0"/>
              <a:t>شایعترین تومور واژن در سنین قبل از بلوغ رابدومیوسارکوما میباشد که با خونریزی واژینال و یک توده شبیه انگور مشخص میشود</a:t>
            </a:r>
          </a:p>
          <a:p>
            <a:r>
              <a:rPr lang="fa-IR" dirty="0" smtClean="0"/>
              <a:t>تومورهای تخمدانی که از نظر هورمونی فعال هستند میتوانند منجر به پرولیفراسیون اندومتر و خونریزی واژینال شوند</a:t>
            </a:r>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هورمونهای اگزوژن</a:t>
            </a:r>
            <a:endParaRPr lang="fa-IR" dirty="0"/>
          </a:p>
        </p:txBody>
      </p:sp>
      <p:sp>
        <p:nvSpPr>
          <p:cNvPr id="3" name="Content Placeholder 2"/>
          <p:cNvSpPr>
            <a:spLocks noGrp="1"/>
          </p:cNvSpPr>
          <p:nvPr>
            <p:ph idx="1"/>
          </p:nvPr>
        </p:nvSpPr>
        <p:spPr/>
        <p:txBody>
          <a:bodyPr/>
          <a:lstStyle/>
          <a:p>
            <a:endParaRPr lang="fa-IR" dirty="0" smtClean="0"/>
          </a:p>
          <a:p>
            <a:r>
              <a:rPr lang="fa-IR" dirty="0" smtClean="0"/>
              <a:t>خوردن بیش از حد استروژن به صورت تصادفی (مسمومیت)</a:t>
            </a:r>
          </a:p>
          <a:p>
            <a:pPr>
              <a:buNone/>
            </a:pPr>
            <a:endParaRPr lang="fa-IR" dirty="0" smtClean="0"/>
          </a:p>
          <a:p>
            <a:r>
              <a:rPr lang="fa-IR" dirty="0" smtClean="0"/>
              <a:t>مصرف بیش از حد استروژنهای موضعی برای درمان ولوواژینیت یا اتصال لبهای ولو</a:t>
            </a:r>
            <a:endParaRPr lang="fa-I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ضایعات ولو</a:t>
            </a:r>
            <a:endParaRPr lang="fa-IR" dirty="0"/>
          </a:p>
        </p:txBody>
      </p:sp>
      <p:sp>
        <p:nvSpPr>
          <p:cNvPr id="3" name="Content Placeholder 2"/>
          <p:cNvSpPr>
            <a:spLocks noGrp="1"/>
          </p:cNvSpPr>
          <p:nvPr>
            <p:ph idx="1"/>
          </p:nvPr>
        </p:nvSpPr>
        <p:spPr/>
        <p:txBody>
          <a:bodyPr/>
          <a:lstStyle/>
          <a:p>
            <a:endParaRPr lang="fa-IR" dirty="0" smtClean="0"/>
          </a:p>
          <a:p>
            <a:r>
              <a:rPr lang="fa-IR" dirty="0" smtClean="0"/>
              <a:t>تحریک ولو ممکن است منجر به خارش همراه با خراشیدگی و ماسراسیون پوست ولو وشقاق هایی گردد که ممکن است دچار خونریزی شوند</a:t>
            </a:r>
          </a:p>
          <a:p>
            <a:endParaRPr lang="fa-IR" dirty="0" smtClean="0"/>
          </a:p>
          <a:p>
            <a:r>
              <a:rPr lang="fa-IR" dirty="0" smtClean="0"/>
              <a:t>تظاهر کلاسیک پرولاپس پیشابراه به صورت توده ای است که به طور متقارن پیشابراه را احاطه میکندکه میتواند به صورت حاد با یک توده دردناک که ممکن است شکننده باشد یا مختصری خونریزی بدهد خود را نشان بدهد که میتواند با مصرف استروژنهای موضعی درمان شود</a:t>
            </a:r>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dirty="0" smtClean="0"/>
          </a:p>
          <a:p>
            <a:r>
              <a:rPr lang="fa-IR" dirty="0" smtClean="0"/>
              <a:t>وجود ضایعات کوندیلوما در ولو در 2-3 سال اول زندگی ممکن است ناشی از انتقالعفونت مادر مبتلا به </a:t>
            </a:r>
            <a:r>
              <a:rPr lang="en-US" dirty="0" smtClean="0"/>
              <a:t>HPV</a:t>
            </a:r>
            <a:r>
              <a:rPr lang="fa-IR" dirty="0" smtClean="0"/>
              <a:t>به بچه در حوت و حوش تولد باشد </a:t>
            </a:r>
          </a:p>
          <a:p>
            <a:endParaRPr lang="fa-IR" dirty="0" smtClean="0"/>
          </a:p>
          <a:p>
            <a:r>
              <a:rPr lang="fa-IR" dirty="0" smtClean="0"/>
              <a:t>هشدار :</a:t>
            </a:r>
          </a:p>
          <a:p>
            <a:r>
              <a:rPr lang="fa-IR" dirty="0" smtClean="0"/>
              <a:t>وجود کوندیلوما در ولو یک بچه باید احتمال سواستفاده جنسی را در ذهن پزشک مطرح کند</a:t>
            </a:r>
            <a:endParaRPr lang="fa-I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dirty="0" smtClean="0"/>
          </a:p>
          <a:p>
            <a:r>
              <a:rPr lang="fa-IR" dirty="0" smtClean="0"/>
              <a:t>لیکن اسکلروزیس شایعترین ضایعه سفیذ ولو است ودر هر سنی رخ میدهد هرچند شایعترین سن بعد از یائسگی است</a:t>
            </a:r>
          </a:p>
          <a:p>
            <a:endParaRPr lang="fa-IR" dirty="0" smtClean="0"/>
          </a:p>
          <a:p>
            <a:r>
              <a:rPr lang="fa-IR" dirty="0" smtClean="0"/>
              <a:t>تشخیص قطعی با بیوبسی انجام میگیرد </a:t>
            </a:r>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smtClean="0"/>
              <a:t>نحوه برخورد با بچه مبتلا به خونریزی واژینال</a:t>
            </a:r>
            <a:endParaRPr lang="fa-IR" dirty="0"/>
          </a:p>
        </p:txBody>
      </p:sp>
      <p:sp>
        <p:nvSpPr>
          <p:cNvPr id="3" name="Content Placeholder 2"/>
          <p:cNvSpPr>
            <a:spLocks noGrp="1"/>
          </p:cNvSpPr>
          <p:nvPr>
            <p:ph idx="1"/>
          </p:nvPr>
        </p:nvSpPr>
        <p:spPr/>
        <p:txBody>
          <a:bodyPr/>
          <a:lstStyle/>
          <a:p>
            <a:endParaRPr lang="fa-IR" dirty="0" smtClean="0"/>
          </a:p>
          <a:p>
            <a:pPr marL="514350" indent="-514350">
              <a:buFont typeface="+mj-lt"/>
              <a:buAutoNum type="arabicPeriod"/>
            </a:pPr>
            <a:r>
              <a:rPr lang="fa-IR" dirty="0" smtClean="0"/>
              <a:t>معاینه فیزیکی دقیق: همراه با معاینه عمومی ومعاینه لگنی و ژنیتال باید شرح حال دقیق از والدین وخود بچه گرفته شود</a:t>
            </a:r>
          </a:p>
          <a:p>
            <a:pPr marL="514350" indent="-514350">
              <a:buFont typeface="+mj-lt"/>
              <a:buAutoNum type="arabicPeriod"/>
            </a:pPr>
            <a:r>
              <a:rPr lang="fa-IR" dirty="0" smtClean="0"/>
              <a:t>سونوگرافی :درصورت شک به توده تخمدانی یا واژینال –اولین مطالعه تصویربرداری در ارزیابی خونریزی واژینال باید سونوگرافی باشد</a:t>
            </a:r>
          </a:p>
          <a:p>
            <a:pPr marL="514350" indent="-514350">
              <a:buFont typeface="+mj-lt"/>
              <a:buAutoNum type="arabicPeriod"/>
            </a:pPr>
            <a:r>
              <a:rPr lang="fa-IR" dirty="0" smtClean="0"/>
              <a:t>درمان :بسته به علل مختلف درمان مناسب انجام میشود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908" y="428604"/>
            <a:ext cx="7239000" cy="1143000"/>
          </a:xfrm>
        </p:spPr>
        <p:txBody>
          <a:bodyPr>
            <a:normAutofit fontScale="90000"/>
          </a:bodyPr>
          <a:lstStyle/>
          <a:p>
            <a:pPr algn="ctr"/>
            <a:r>
              <a:rPr lang="fa-IR" dirty="0" smtClean="0"/>
              <a:t/>
            </a:r>
            <a:br>
              <a:rPr lang="fa-IR" dirty="0" smtClean="0"/>
            </a:br>
            <a:r>
              <a:rPr lang="fa-IR" dirty="0" smtClean="0"/>
              <a:t/>
            </a:r>
            <a:br>
              <a:rPr lang="fa-IR" dirty="0" smtClean="0"/>
            </a:br>
            <a:r>
              <a:rPr lang="en-US" dirty="0" err="1" smtClean="0"/>
              <a:t>aub</a:t>
            </a:r>
            <a:r>
              <a:rPr lang="en-US" dirty="0" smtClean="0"/>
              <a:t> </a:t>
            </a:r>
            <a:r>
              <a:rPr lang="fa-IR" dirty="0" smtClean="0"/>
              <a:t>دوران بلوغ</a:t>
            </a:r>
            <a:endParaRPr lang="fa-IR" dirty="0"/>
          </a:p>
        </p:txBody>
      </p:sp>
      <p:sp>
        <p:nvSpPr>
          <p:cNvPr id="3" name="Content Placeholder 2"/>
          <p:cNvSpPr>
            <a:spLocks noGrp="1"/>
          </p:cNvSpPr>
          <p:nvPr>
            <p:ph idx="1"/>
          </p:nvPr>
        </p:nvSpPr>
        <p:spPr/>
        <p:txBody>
          <a:bodyPr/>
          <a:lstStyle/>
          <a:p>
            <a:pPr>
              <a:buNone/>
            </a:pPr>
            <a:endParaRPr lang="fa-IR" dirty="0" smtClean="0"/>
          </a:p>
          <a:p>
            <a:pPr>
              <a:buNone/>
            </a:pPr>
            <a:endParaRPr lang="fa-IR" dirty="0" smtClean="0"/>
          </a:p>
          <a:p>
            <a:pPr>
              <a:buNone/>
            </a:pPr>
            <a:endParaRPr lang="fa-IR" dirty="0" smtClean="0"/>
          </a:p>
          <a:p>
            <a:pPr>
              <a:buNone/>
            </a:pPr>
            <a:endParaRPr lang="fa-IR" dirty="0" smtClean="0"/>
          </a:p>
          <a:p>
            <a:pPr>
              <a:buNone/>
            </a:pPr>
            <a:endParaRPr lang="en-US" dirty="0" smtClean="0"/>
          </a:p>
          <a:p>
            <a:pPr>
              <a:buNone/>
            </a:pPr>
            <a:endParaRPr lang="en-US" dirty="0" smtClean="0"/>
          </a:p>
          <a:p>
            <a:pPr>
              <a:buNone/>
            </a:pPr>
            <a:endParaRPr lang="en-US" dirty="0" smtClean="0"/>
          </a:p>
          <a:p>
            <a:pPr>
              <a:buNone/>
            </a:pPr>
            <a:endParaRPr lang="fa-IR"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endParaRPr lang="en-US" dirty="0" smtClean="0"/>
          </a:p>
          <a:p>
            <a:pPr>
              <a:buNone/>
            </a:pPr>
            <a:r>
              <a:rPr lang="fa-IR" dirty="0" smtClean="0"/>
              <a:t>برای ارزیابی خونریزی واژینال دوران بلوغ اشنایی وشناخت سیکلهای قاعدگی نرمال ضروری است</a:t>
            </a:r>
          </a:p>
          <a:p>
            <a:endParaRPr lang="fa-IR" dirty="0" smtClean="0"/>
          </a:p>
          <a:p>
            <a:r>
              <a:rPr lang="fa-IR" dirty="0" smtClean="0"/>
              <a:t>سیکل قاعدگی نرمال :</a:t>
            </a:r>
          </a:p>
          <a:p>
            <a:pPr>
              <a:buNone/>
            </a:pPr>
            <a:r>
              <a:rPr lang="fa-IR" dirty="0" smtClean="0"/>
              <a:t>شامل دو سگمان سیکل تخمدانی وسیکل رحمی میباشد که هرکدام شامل دو فاز فولیکولار و لوتئال  میباشد</a:t>
            </a:r>
          </a:p>
          <a:p>
            <a:pPr>
              <a:buNone/>
            </a:pPr>
            <a:r>
              <a:rPr lang="fa-IR" dirty="0" smtClean="0"/>
              <a:t>درطی 2سال اول بعد از منارک اکثر سیکلها فاقد تخمک گذاری اند ودرمحدوده ی 21-42 روزه رخ میدهند</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r>
              <a:rPr lang="fa-IR" dirty="0" smtClean="0"/>
              <a:t>تغییر در طول مدت سیکلهای قائدگی بیشتر ناشی از تفاوت در طول مدت فاز فولیکولار  است</a:t>
            </a:r>
          </a:p>
          <a:p>
            <a:r>
              <a:rPr lang="fa-IR" dirty="0" smtClean="0"/>
              <a:t>طول مدت فاز لوتئال تقریبا ثابت است </a:t>
            </a:r>
          </a:p>
          <a:p>
            <a:r>
              <a:rPr lang="fa-IR" dirty="0" smtClean="0"/>
              <a:t>یک سیکل قاعدگی نرمال از 21-35 روز متغییر است</a:t>
            </a:r>
          </a:p>
          <a:p>
            <a:r>
              <a:rPr lang="fa-IR" dirty="0" smtClean="0"/>
              <a:t>اکثر دختران در انتهای دومین سال شروع خونریزی قاعدگی دارای سیکل های همراه با تخمک گذاری میشوند</a:t>
            </a:r>
          </a:p>
          <a:p>
            <a:r>
              <a:rPr lang="fa-IR" dirty="0" smtClean="0"/>
              <a:t>مشخصات خونریزی نرمال ماهانه :</a:t>
            </a:r>
          </a:p>
          <a:p>
            <a:pPr>
              <a:buNone/>
            </a:pPr>
            <a:r>
              <a:rPr lang="fa-IR" dirty="0" smtClean="0"/>
              <a:t>مدت زمان خونریزی 2-6 روز (متوسط 4/7)</a:t>
            </a:r>
          </a:p>
          <a:p>
            <a:pPr>
              <a:buNone/>
            </a:pPr>
            <a:r>
              <a:rPr lang="fa-IR" dirty="0" smtClean="0"/>
              <a:t>مزان خونریزی 20-60</a:t>
            </a:r>
            <a:r>
              <a:rPr lang="en-US" dirty="0" smtClean="0"/>
              <a:t>CC</a:t>
            </a:r>
            <a:r>
              <a:rPr lang="fa-IR" dirty="0" smtClean="0"/>
              <a:t> (متوسط 35</a:t>
            </a:r>
            <a:r>
              <a:rPr lang="en-US" dirty="0" smtClean="0"/>
              <a:t>CC</a:t>
            </a:r>
            <a:r>
              <a:rPr lang="fa-IR" dirty="0" smtClean="0"/>
              <a:t>)</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57364"/>
            <a:ext cx="7239000" cy="4598372"/>
          </a:xfrm>
        </p:spPr>
        <p:txBody>
          <a:bodyPr>
            <a:normAutofit/>
          </a:bodyPr>
          <a:lstStyle/>
          <a:p>
            <a:pPr algn="ctr"/>
            <a:r>
              <a:rPr lang="fa-IR" sz="4400" b="1" dirty="0" smtClean="0">
                <a:cs typeface="2  Elham" pitchFamily="2" charset="-78"/>
              </a:rPr>
              <a:t>خونریزی رحمی غیر طبیعی </a:t>
            </a:r>
          </a:p>
          <a:p>
            <a:pPr algn="ctr">
              <a:buNone/>
            </a:pPr>
            <a:endParaRPr lang="fa-IR" sz="4400" dirty="0" smtClean="0"/>
          </a:p>
          <a:p>
            <a:pPr algn="ctr"/>
            <a:r>
              <a:rPr lang="en-US" sz="3200" dirty="0" smtClean="0"/>
              <a:t>Abnormal uterine </a:t>
            </a:r>
            <a:r>
              <a:rPr lang="en-US" sz="3200" dirty="0" err="1" smtClean="0"/>
              <a:t>bleading</a:t>
            </a:r>
            <a:r>
              <a:rPr lang="en-US" sz="3200" dirty="0" smtClean="0"/>
              <a:t>(AUB)</a:t>
            </a:r>
            <a:endParaRPr lang="fa-IR"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endParaRPr lang="fa-IR" dirty="0" smtClean="0"/>
          </a:p>
          <a:p>
            <a:r>
              <a:rPr lang="fa-IR" dirty="0" smtClean="0"/>
              <a:t>سیکلهایی که طولانی تر از42روز یا کوتاهتر از 21 روز هستند و خونریزی هایی که بیش از 7 روز طول میکشند به خصوص بعد از دوسال از شروع منارک باید غیرطبیعی درنظر گرفت</a:t>
            </a:r>
          </a:p>
          <a:p>
            <a:endParaRPr lang="fa-IR" dirty="0" smtClean="0"/>
          </a:p>
          <a:p>
            <a:r>
              <a:rPr lang="fa-IR" dirty="0" smtClean="0"/>
              <a:t>الگوهای </a:t>
            </a:r>
            <a:r>
              <a:rPr lang="en-US" dirty="0" smtClean="0"/>
              <a:t>AUB</a:t>
            </a:r>
            <a:endParaRPr lang="fa-IR" dirty="0" smtClean="0"/>
          </a:p>
          <a:p>
            <a:pPr>
              <a:buNone/>
            </a:pPr>
            <a:r>
              <a:rPr lang="fa-IR" dirty="0" smtClean="0"/>
              <a:t>منوراژی:خونریزی ماهانه بیش از 80سی سی</a:t>
            </a:r>
          </a:p>
          <a:p>
            <a:pPr>
              <a:buNone/>
            </a:pPr>
            <a:r>
              <a:rPr lang="fa-IR" dirty="0" smtClean="0"/>
              <a:t>هیپرمنوره:بیش از 7روز خونریزی در طی قاعدگی</a:t>
            </a:r>
          </a:p>
          <a:p>
            <a:pPr>
              <a:buNone/>
            </a:pPr>
            <a:r>
              <a:rPr lang="fa-IR" dirty="0" smtClean="0"/>
              <a:t>هیپومنوره:سیکلهای منظم خونریزی که میزان ان از حد طبیعی کمتر است</a:t>
            </a: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dirty="0" smtClean="0"/>
              <a:t>اولیگومنوره:اپیزودهای نامنظم خونریزی که با فواصل بیش از 35 روز رخ میدهد</a:t>
            </a:r>
          </a:p>
          <a:p>
            <a:r>
              <a:rPr lang="fa-IR" dirty="0" smtClean="0"/>
              <a:t>پلی منوره :سیکل منظم خونریزی با فواصل کمتر از 21 روز</a:t>
            </a:r>
          </a:p>
          <a:p>
            <a:r>
              <a:rPr lang="fa-IR" dirty="0" smtClean="0"/>
              <a:t>متروراژی:خونریزی نامنظم درهر زمانی بین خونریزی های ماهیانه</a:t>
            </a:r>
          </a:p>
          <a:p>
            <a:r>
              <a:rPr lang="fa-IR" dirty="0" smtClean="0"/>
              <a:t>منومتروراژی:خونریزی بیش از حد وطولانی که در زمان نامنظم وبا فواصل مکرر رخ میدهد</a:t>
            </a:r>
          </a:p>
          <a:p>
            <a:r>
              <a:rPr lang="fa-IR" dirty="0" smtClean="0"/>
              <a:t>توجه:</a:t>
            </a:r>
          </a:p>
          <a:p>
            <a:r>
              <a:rPr lang="fa-IR" dirty="0" smtClean="0"/>
              <a:t>خونریزی مکرر بیش از 80سی سی درهر سیکل منجر به انمی میشود</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تشخیص های افتراقی</a:t>
            </a:r>
            <a:endParaRPr lang="fa-IR" dirty="0"/>
          </a:p>
        </p:txBody>
      </p:sp>
      <p:sp>
        <p:nvSpPr>
          <p:cNvPr id="3" name="Content Placeholder 2"/>
          <p:cNvSpPr>
            <a:spLocks noGrp="1"/>
          </p:cNvSpPr>
          <p:nvPr>
            <p:ph idx="1"/>
          </p:nvPr>
        </p:nvSpPr>
        <p:spPr/>
        <p:txBody>
          <a:bodyPr/>
          <a:lstStyle/>
          <a:p>
            <a:r>
              <a:rPr lang="fa-IR" dirty="0" smtClean="0"/>
              <a:t>عدم تخمک گذاری </a:t>
            </a:r>
          </a:p>
          <a:p>
            <a:r>
              <a:rPr lang="fa-IR" dirty="0" smtClean="0"/>
              <a:t>حاملگی</a:t>
            </a:r>
          </a:p>
          <a:p>
            <a:r>
              <a:rPr lang="fa-IR" dirty="0" smtClean="0"/>
              <a:t> هورمونهای اگزوژن</a:t>
            </a:r>
          </a:p>
          <a:p>
            <a:r>
              <a:rPr lang="fa-IR" dirty="0" smtClean="0"/>
              <a:t>اختلالات هماتولوژیک</a:t>
            </a:r>
          </a:p>
          <a:p>
            <a:r>
              <a:rPr lang="fa-IR" dirty="0" smtClean="0"/>
              <a:t>عفونتها</a:t>
            </a:r>
          </a:p>
          <a:p>
            <a:r>
              <a:rPr lang="fa-IR" dirty="0" smtClean="0"/>
              <a:t>اختلالات اندوکرین به خصوص اختلالات اندروژن واختلال درکار تیرویید</a:t>
            </a:r>
          </a:p>
          <a:p>
            <a:r>
              <a:rPr lang="fa-IR" dirty="0" smtClean="0"/>
              <a:t>اختلال در کار کبد</a:t>
            </a:r>
          </a:p>
          <a:p>
            <a:r>
              <a:rPr lang="fa-IR" dirty="0" smtClean="0"/>
              <a:t>علل اناتومیک</a:t>
            </a:r>
          </a:p>
          <a:p>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عدم تخمک گذاری</a:t>
            </a:r>
            <a:endParaRPr lang="fa-IR" dirty="0"/>
          </a:p>
        </p:txBody>
      </p:sp>
      <p:sp>
        <p:nvSpPr>
          <p:cNvPr id="3" name="Content Placeholder 2"/>
          <p:cNvSpPr>
            <a:spLocks noGrp="1"/>
          </p:cNvSpPr>
          <p:nvPr>
            <p:ph idx="1"/>
          </p:nvPr>
        </p:nvSpPr>
        <p:spPr/>
        <p:txBody>
          <a:bodyPr>
            <a:normAutofit fontScale="92500" lnSpcReduction="10000"/>
          </a:bodyPr>
          <a:lstStyle/>
          <a:p>
            <a:r>
              <a:rPr lang="fa-IR" dirty="0" smtClean="0"/>
              <a:t>یکی از علل شایع </a:t>
            </a:r>
            <a:r>
              <a:rPr lang="en-US" dirty="0" smtClean="0"/>
              <a:t>AUB</a:t>
            </a:r>
            <a:r>
              <a:rPr lang="fa-IR" dirty="0" smtClean="0"/>
              <a:t>درنوجوانان میباشد وخونریزی ناشی از ان در نتیجه پدیده ای به نام </a:t>
            </a:r>
            <a:r>
              <a:rPr lang="en-US" dirty="0" smtClean="0"/>
              <a:t>ESTROGEN BREAK THROUGH  </a:t>
            </a:r>
            <a:r>
              <a:rPr lang="fa-IR" dirty="0" smtClean="0"/>
              <a:t> رخ میدهد</a:t>
            </a:r>
          </a:p>
          <a:p>
            <a:endParaRPr lang="fa-IR" dirty="0" smtClean="0"/>
          </a:p>
          <a:p>
            <a:r>
              <a:rPr lang="fa-IR" dirty="0" smtClean="0"/>
              <a:t>براساس این پدیده در غیاب تخمک گذاری وعدم ایجاد پروژسترون اندومتر به صورت پرولیفراسیون جواب میدهدو رشد اندومتر بدون ریزش پریودیک منجر به تخریب بافت شکننده ی اندومتر میگردد</a:t>
            </a:r>
          </a:p>
          <a:p>
            <a:endParaRPr lang="fa-IR" dirty="0" smtClean="0"/>
          </a:p>
          <a:p>
            <a:r>
              <a:rPr lang="fa-IR" dirty="0" smtClean="0"/>
              <a:t>سطوح نسبتا پایین تحریک استروژن منجر به خونریزی نامنظم و طولانی میشود در حالیکه سطوح پایدار وبالای استروژن منجر به اپیزودهای امنوره که به دنبال ان خونریزی حاد وشدید رخ میدهد میشود</a:t>
            </a:r>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fontScale="77500" lnSpcReduction="20000"/>
          </a:bodyPr>
          <a:lstStyle/>
          <a:p>
            <a:r>
              <a:rPr lang="fa-IR" dirty="0" smtClean="0"/>
              <a:t>شرایطی که با عدم تخمک گذاری و </a:t>
            </a:r>
            <a:r>
              <a:rPr lang="en-US" dirty="0" smtClean="0"/>
              <a:t>AUB</a:t>
            </a:r>
            <a:r>
              <a:rPr lang="fa-IR" dirty="0" smtClean="0"/>
              <a:t> متعاقب ان همراه است:</a:t>
            </a:r>
          </a:p>
          <a:p>
            <a:endParaRPr lang="fa-IR" dirty="0" smtClean="0"/>
          </a:p>
          <a:p>
            <a:endParaRPr lang="fa-IR" dirty="0" smtClean="0"/>
          </a:p>
          <a:p>
            <a:r>
              <a:rPr lang="fa-IR" dirty="0" smtClean="0"/>
              <a:t>اختلالات خوردن </a:t>
            </a:r>
          </a:p>
          <a:p>
            <a:r>
              <a:rPr lang="fa-IR" dirty="0" smtClean="0"/>
              <a:t>تمرین فیزیکی شدید</a:t>
            </a:r>
          </a:p>
          <a:p>
            <a:r>
              <a:rPr lang="fa-IR" dirty="0" smtClean="0"/>
              <a:t>بیماری مزمن</a:t>
            </a:r>
          </a:p>
          <a:p>
            <a:r>
              <a:rPr lang="fa-IR" dirty="0" smtClean="0"/>
              <a:t>استفاده از الکل و سو استفاده از مواد دارویی دیگر</a:t>
            </a:r>
          </a:p>
          <a:p>
            <a:r>
              <a:rPr lang="fa-IR" dirty="0" smtClean="0"/>
              <a:t>استرس </a:t>
            </a:r>
          </a:p>
          <a:p>
            <a:r>
              <a:rPr lang="fa-IR" dirty="0" smtClean="0"/>
              <a:t>بیماری تیرویید :</a:t>
            </a:r>
          </a:p>
          <a:p>
            <a:pPr>
              <a:buNone/>
            </a:pPr>
            <a:r>
              <a:rPr lang="fa-IR" dirty="0" smtClean="0"/>
              <a:t>هیپوتیروییدی </a:t>
            </a:r>
          </a:p>
          <a:p>
            <a:pPr>
              <a:buNone/>
            </a:pPr>
            <a:r>
              <a:rPr lang="fa-IR" dirty="0" smtClean="0"/>
              <a:t>هیپرتیروییدی</a:t>
            </a:r>
          </a:p>
          <a:p>
            <a:r>
              <a:rPr lang="fa-IR" dirty="0" smtClean="0"/>
              <a:t>دیابت</a:t>
            </a:r>
          </a:p>
          <a:p>
            <a:r>
              <a:rPr lang="fa-IR" dirty="0" smtClean="0"/>
              <a:t>سندرم های هیپر اندروژنیسم به خصوص سندرم تخمدان پلی کیستیک(</a:t>
            </a:r>
            <a:r>
              <a:rPr lang="en-US" dirty="0" smtClean="0"/>
              <a:t>PCO</a:t>
            </a:r>
            <a:r>
              <a:rPr lang="fa-IR" dirty="0" smtClean="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حاملگی</a:t>
            </a:r>
            <a:endParaRPr lang="fa-IR" dirty="0"/>
          </a:p>
        </p:txBody>
      </p:sp>
      <p:sp>
        <p:nvSpPr>
          <p:cNvPr id="3" name="Content Placeholder 2"/>
          <p:cNvSpPr>
            <a:spLocks noGrp="1"/>
          </p:cNvSpPr>
          <p:nvPr>
            <p:ph idx="1"/>
          </p:nvPr>
        </p:nvSpPr>
        <p:spPr/>
        <p:txBody>
          <a:bodyPr/>
          <a:lstStyle/>
          <a:p>
            <a:endParaRPr lang="fa-IR" dirty="0" smtClean="0"/>
          </a:p>
          <a:p>
            <a:r>
              <a:rPr lang="fa-IR" dirty="0" smtClean="0"/>
              <a:t>حاملگی در یک دختر نوجوان که با</a:t>
            </a:r>
            <a:r>
              <a:rPr lang="en-US" dirty="0" smtClean="0"/>
              <a:t>AUB </a:t>
            </a:r>
            <a:r>
              <a:rPr lang="fa-IR" dirty="0" smtClean="0"/>
              <a:t>مراجعه میکند محتمل است</a:t>
            </a:r>
          </a:p>
          <a:p>
            <a:endParaRPr lang="fa-IR" dirty="0" smtClean="0"/>
          </a:p>
          <a:p>
            <a:r>
              <a:rPr lang="fa-IR" dirty="0" smtClean="0"/>
              <a:t>شایعترین علت </a:t>
            </a:r>
            <a:r>
              <a:rPr lang="en-US" dirty="0" smtClean="0"/>
              <a:t>AUB </a:t>
            </a:r>
            <a:r>
              <a:rPr lang="fa-IR" dirty="0" smtClean="0"/>
              <a:t> در حاملگی :</a:t>
            </a:r>
          </a:p>
          <a:p>
            <a:pPr>
              <a:buNone/>
            </a:pPr>
            <a:r>
              <a:rPr lang="fa-IR" dirty="0" smtClean="0"/>
              <a:t>سقط خود به خودی</a:t>
            </a:r>
          </a:p>
          <a:p>
            <a:pPr>
              <a:buNone/>
            </a:pPr>
            <a:r>
              <a:rPr lang="fa-IR" dirty="0" smtClean="0"/>
              <a:t>حاملگی نا به جا</a:t>
            </a:r>
          </a:p>
          <a:p>
            <a:pPr>
              <a:buNone/>
            </a:pPr>
            <a:r>
              <a:rPr lang="fa-IR" dirty="0" smtClean="0"/>
              <a:t>حاملگی مولار</a:t>
            </a:r>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هورمونهای برونزا</a:t>
            </a:r>
            <a:endParaRPr lang="fa-IR" dirty="0"/>
          </a:p>
        </p:txBody>
      </p:sp>
      <p:sp>
        <p:nvSpPr>
          <p:cNvPr id="3" name="Content Placeholder 2"/>
          <p:cNvSpPr>
            <a:spLocks noGrp="1"/>
          </p:cNvSpPr>
          <p:nvPr>
            <p:ph idx="1"/>
          </p:nvPr>
        </p:nvSpPr>
        <p:spPr/>
        <p:txBody>
          <a:bodyPr>
            <a:normAutofit fontScale="92500"/>
          </a:bodyPr>
          <a:lstStyle/>
          <a:p>
            <a:endParaRPr lang="fa-IR" dirty="0" smtClean="0"/>
          </a:p>
          <a:p>
            <a:r>
              <a:rPr lang="fa-IR" dirty="0" smtClean="0"/>
              <a:t>همه ی انواع روشهای هورمونی جلوگیری از حاملگی از قرصهای ترکیبی ومینی پیلهای صرفا پروژسترونی تا پج های جلوگیری از حاملگی حلقه ها وسایل داخل رحمی و کنتراسپتیوهای تزریقی وکاشتنی ممکن است با خونریزی غیر طبیعی همراه باشد</a:t>
            </a:r>
          </a:p>
          <a:p>
            <a:endParaRPr lang="fa-IR" dirty="0" smtClean="0"/>
          </a:p>
          <a:p>
            <a:r>
              <a:rPr lang="fa-IR" dirty="0" smtClean="0"/>
              <a:t>با وجود این نباید پنداشت که تمام خونریزی هایی که در حین استفاده از روش های هورمونی رخ میدهد ناشی از همان روش است وباید علل موضعی خونریزی مانند سرویسیت یا اندومتریت هم در نظر گرفت</a:t>
            </a:r>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r>
              <a:rPr lang="fa-IR" dirty="0" smtClean="0"/>
              <a:t>اختلالات هماتولوژیک :</a:t>
            </a:r>
          </a:p>
          <a:p>
            <a:endParaRPr lang="fa-IR" dirty="0" smtClean="0"/>
          </a:p>
          <a:p>
            <a:pPr>
              <a:buNone/>
            </a:pPr>
            <a:r>
              <a:rPr lang="fa-IR" dirty="0" smtClean="0"/>
              <a:t>یکی از عللی است که میتواند منجر به خونریزی شدید شود</a:t>
            </a:r>
          </a:p>
          <a:p>
            <a:pPr>
              <a:buNone/>
            </a:pPr>
            <a:endParaRPr lang="fa-IR" dirty="0" smtClean="0"/>
          </a:p>
          <a:p>
            <a:r>
              <a:rPr lang="fa-IR" dirty="0" smtClean="0"/>
              <a:t>شایعترین اختلالات انعقادی منجر به </a:t>
            </a:r>
            <a:r>
              <a:rPr lang="en-US" dirty="0" smtClean="0"/>
              <a:t>AUB</a:t>
            </a:r>
            <a:r>
              <a:rPr lang="fa-IR" dirty="0" smtClean="0"/>
              <a:t>شدیددرنوجوانان :</a:t>
            </a:r>
          </a:p>
          <a:p>
            <a:pPr>
              <a:buNone/>
            </a:pPr>
            <a:endParaRPr lang="fa-IR" dirty="0" smtClean="0"/>
          </a:p>
          <a:p>
            <a:pPr>
              <a:buNone/>
            </a:pPr>
            <a:r>
              <a:rPr lang="fa-IR" dirty="0" smtClean="0"/>
              <a:t>پورپورای ترومبوسایتوپنیک ایدیوپاتیک (</a:t>
            </a:r>
            <a:r>
              <a:rPr lang="en-US" dirty="0" smtClean="0"/>
              <a:t>ITP</a:t>
            </a:r>
            <a:r>
              <a:rPr lang="fa-IR" dirty="0" smtClean="0"/>
              <a:t>)</a:t>
            </a:r>
          </a:p>
          <a:p>
            <a:pPr>
              <a:buNone/>
            </a:pPr>
            <a:endParaRPr lang="fa-IR" dirty="0" smtClean="0"/>
          </a:p>
          <a:p>
            <a:pPr>
              <a:buNone/>
            </a:pPr>
            <a:r>
              <a:rPr lang="fa-IR" dirty="0" smtClean="0"/>
              <a:t>بیماری فون ویلبراند(</a:t>
            </a:r>
            <a:r>
              <a:rPr lang="en-US" dirty="0" smtClean="0"/>
              <a:t>VWD</a:t>
            </a:r>
            <a:r>
              <a:rPr lang="fa-IR" dirty="0" smtClean="0"/>
              <a:t>)</a:t>
            </a:r>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uFont typeface="Arial" pitchFamily="34" charset="0"/>
              <a:buChar char="•"/>
            </a:pPr>
            <a:r>
              <a:rPr lang="fa-IR" dirty="0" smtClean="0"/>
              <a:t>عفونتها</a:t>
            </a:r>
            <a:endParaRPr lang="fa-IR" dirty="0"/>
          </a:p>
        </p:txBody>
      </p:sp>
      <p:sp>
        <p:nvSpPr>
          <p:cNvPr id="3" name="Content Placeholder 2"/>
          <p:cNvSpPr>
            <a:spLocks noGrp="1"/>
          </p:cNvSpPr>
          <p:nvPr>
            <p:ph idx="1"/>
          </p:nvPr>
        </p:nvSpPr>
        <p:spPr/>
        <p:txBody>
          <a:bodyPr/>
          <a:lstStyle/>
          <a:p>
            <a:r>
              <a:rPr lang="fa-IR" dirty="0" smtClean="0"/>
              <a:t>سرویسیت از علل عفونی شایع </a:t>
            </a:r>
            <a:r>
              <a:rPr lang="en-US" dirty="0" smtClean="0"/>
              <a:t>AUB</a:t>
            </a:r>
            <a:r>
              <a:rPr lang="fa-IR" dirty="0" smtClean="0"/>
              <a:t>است</a:t>
            </a:r>
          </a:p>
          <a:p>
            <a:pPr>
              <a:buNone/>
            </a:pPr>
            <a:endParaRPr lang="fa-IR" dirty="0" smtClean="0"/>
          </a:p>
          <a:p>
            <a:r>
              <a:rPr lang="fa-IR" dirty="0" smtClean="0"/>
              <a:t>خونریزی نامنظم یا پس از نزدیکی میتواند با سرویسیت کلامیدیایی همراه باشد</a:t>
            </a:r>
          </a:p>
          <a:p>
            <a:endParaRPr lang="fa-IR" dirty="0" smtClean="0"/>
          </a:p>
          <a:p>
            <a:r>
              <a:rPr lang="fa-IR" dirty="0" smtClean="0"/>
              <a:t>نوجوانانی که ازنظر جنسی فعال هستند بیشترین میزان </a:t>
            </a:r>
            <a:r>
              <a:rPr lang="en-US" dirty="0" smtClean="0"/>
              <a:t>PID</a:t>
            </a:r>
            <a:r>
              <a:rPr lang="fa-IR" dirty="0" smtClean="0"/>
              <a:t> را نسبت به سنین دیگر دارند</a:t>
            </a: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اختلالات اندوکرین</a:t>
            </a:r>
            <a:endParaRPr lang="fa-IR" dirty="0"/>
          </a:p>
        </p:txBody>
      </p:sp>
      <p:sp>
        <p:nvSpPr>
          <p:cNvPr id="3" name="Content Placeholder 2"/>
          <p:cNvSpPr>
            <a:spLocks noGrp="1"/>
          </p:cNvSpPr>
          <p:nvPr>
            <p:ph idx="1"/>
          </p:nvPr>
        </p:nvSpPr>
        <p:spPr/>
        <p:txBody>
          <a:bodyPr>
            <a:normAutofit fontScale="92500" lnSpcReduction="10000"/>
          </a:bodyPr>
          <a:lstStyle/>
          <a:p>
            <a:r>
              <a:rPr lang="fa-IR" dirty="0" smtClean="0"/>
              <a:t>شایعترین اندوکرینوپاتولوژی در زنان اختلالات اندروژن میباشد که عبارت است از :</a:t>
            </a:r>
          </a:p>
          <a:p>
            <a:pPr>
              <a:buNone/>
            </a:pPr>
            <a:endParaRPr lang="fa-IR" dirty="0" smtClean="0"/>
          </a:p>
          <a:p>
            <a:pPr>
              <a:buNone/>
            </a:pPr>
            <a:r>
              <a:rPr lang="fa-IR" dirty="0" smtClean="0"/>
              <a:t>سندرم تخمدان پلیکیستیک </a:t>
            </a:r>
          </a:p>
          <a:p>
            <a:pPr>
              <a:buNone/>
            </a:pPr>
            <a:endParaRPr lang="fa-IR" dirty="0" smtClean="0"/>
          </a:p>
          <a:p>
            <a:pPr>
              <a:buNone/>
            </a:pPr>
            <a:r>
              <a:rPr lang="fa-IR" dirty="0" smtClean="0"/>
              <a:t>هیپراندروژنیسم فانکشنال تخمدانی </a:t>
            </a:r>
          </a:p>
          <a:p>
            <a:pPr>
              <a:buNone/>
            </a:pPr>
            <a:endParaRPr lang="fa-IR" dirty="0" smtClean="0"/>
          </a:p>
          <a:p>
            <a:r>
              <a:rPr lang="fa-IR" dirty="0" smtClean="0"/>
              <a:t>هیپر پلازی مادرزادی ادرنال</a:t>
            </a:r>
          </a:p>
          <a:p>
            <a:r>
              <a:rPr lang="fa-IR" dirty="0" smtClean="0"/>
              <a:t>علایم ان شامل : </a:t>
            </a:r>
          </a:p>
          <a:p>
            <a:r>
              <a:rPr lang="fa-IR" dirty="0" smtClean="0"/>
              <a:t>اکنه هیرسوتیسم و </a:t>
            </a:r>
            <a:r>
              <a:rPr lang="en-US" dirty="0" smtClean="0"/>
              <a:t>AUB</a:t>
            </a:r>
            <a:r>
              <a:rPr lang="fa-IR" dirty="0" smtClean="0"/>
              <a:t> میباشد که اغلب این موارد به اشتباه در دوران نوجوانی حالات طبیعی در نظر گرفته میشود</a:t>
            </a:r>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428604"/>
            <a:ext cx="7239000" cy="714380"/>
          </a:xfrm>
        </p:spPr>
        <p:txBody>
          <a:bodyPr>
            <a:normAutofit/>
          </a:bodyPr>
          <a:lstStyle/>
          <a:p>
            <a:pPr algn="r"/>
            <a:r>
              <a:rPr lang="fa-IR" sz="1800" dirty="0" smtClean="0">
                <a:solidFill>
                  <a:schemeClr val="tx1"/>
                </a:solidFill>
              </a:rPr>
              <a:t>خونریزی غیر طبیعی از واژن یکی از مشکلات شایعی است که در بخش زنان و مطب های خصوصی گریبان گیر پزشکان می باشد.</a:t>
            </a:r>
            <a:endParaRPr lang="fa-IR" sz="1800" dirty="0">
              <a:solidFill>
                <a:schemeClr val="tx1"/>
              </a:solidFill>
            </a:endParaRPr>
          </a:p>
        </p:txBody>
      </p:sp>
      <p:sp>
        <p:nvSpPr>
          <p:cNvPr id="3" name="Content Placeholder 2"/>
          <p:cNvSpPr>
            <a:spLocks noGrp="1"/>
          </p:cNvSpPr>
          <p:nvPr>
            <p:ph idx="1"/>
          </p:nvPr>
        </p:nvSpPr>
        <p:spPr/>
        <p:txBody>
          <a:bodyPr/>
          <a:lstStyle/>
          <a:p>
            <a:r>
              <a:rPr lang="fa-IR" sz="2400" b="1" dirty="0" smtClean="0">
                <a:cs typeface="2  Elham" pitchFamily="2" charset="-78"/>
              </a:rPr>
              <a:t>خونریزی غیر طبیعی از واژن در چهار رده می باشد:</a:t>
            </a:r>
          </a:p>
          <a:p>
            <a:pPr marL="514350" indent="-514350">
              <a:buFont typeface="+mj-lt"/>
              <a:buAutoNum type="arabicPeriod"/>
            </a:pPr>
            <a:r>
              <a:rPr lang="fa-IR" b="1" dirty="0" smtClean="0">
                <a:cs typeface="2  Elham" pitchFamily="2" charset="-78"/>
              </a:rPr>
              <a:t>قبل از بلوغ</a:t>
            </a:r>
          </a:p>
          <a:p>
            <a:pPr marL="514350" indent="-514350">
              <a:buFont typeface="+mj-lt"/>
              <a:buAutoNum type="arabicPeriod"/>
            </a:pPr>
            <a:r>
              <a:rPr lang="fa-IR" b="1" dirty="0" smtClean="0">
                <a:cs typeface="2  Elham" pitchFamily="2" charset="-78"/>
              </a:rPr>
              <a:t>بلوغ</a:t>
            </a:r>
          </a:p>
          <a:p>
            <a:pPr marL="514350" indent="-514350">
              <a:buFont typeface="+mj-lt"/>
              <a:buAutoNum type="arabicPeriod"/>
            </a:pPr>
            <a:r>
              <a:rPr lang="fa-IR" b="1" dirty="0" smtClean="0">
                <a:cs typeface="2  Elham" pitchFamily="2" charset="-78"/>
              </a:rPr>
              <a:t>سنین باروری</a:t>
            </a:r>
          </a:p>
          <a:p>
            <a:pPr marL="514350" indent="-514350">
              <a:buFont typeface="+mj-lt"/>
              <a:buAutoNum type="arabicPeriod"/>
            </a:pPr>
            <a:r>
              <a:rPr lang="fa-IR" b="1" dirty="0" smtClean="0">
                <a:cs typeface="2  Elham" pitchFamily="2" charset="-78"/>
              </a:rPr>
              <a:t>بعد از یائسگی</a:t>
            </a:r>
            <a:endParaRPr lang="fa-IR" b="1" dirty="0">
              <a:cs typeface="2  Elham" pitchFamily="2" charset="-7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77500" lnSpcReduction="20000"/>
          </a:bodyPr>
          <a:lstStyle/>
          <a:p>
            <a:r>
              <a:rPr lang="fa-IR" dirty="0" smtClean="0"/>
              <a:t>حتی در موارد خفیف اختلالات اندروژن باید مداخلات درمانی صورت بگیرد چون این اختلالات میتوانند منجر به دیابت کانسر اندومتر و بیماری عروقی مغز شود</a:t>
            </a:r>
          </a:p>
          <a:p>
            <a:endParaRPr lang="fa-IR" dirty="0" smtClean="0"/>
          </a:p>
          <a:p>
            <a:r>
              <a:rPr lang="fa-IR" dirty="0" smtClean="0"/>
              <a:t>درمواردی که چاقی هیرسوتیسم واکنه وجود دارد باید بررسی شروع شود چون اگر زود شروع شود ودرمان مناسب انجام گیرد این اختلالات تا حدودی قابل برگشت هستند </a:t>
            </a:r>
          </a:p>
          <a:p>
            <a:endParaRPr lang="fa-IR" dirty="0" smtClean="0"/>
          </a:p>
          <a:p>
            <a:r>
              <a:rPr lang="fa-IR" dirty="0" smtClean="0"/>
              <a:t>تغییرات رفتاری مثل رژیم غذایی و ورزش باید شدیدا مورد تشویق قرار گیرند</a:t>
            </a:r>
          </a:p>
          <a:p>
            <a:pPr>
              <a:buNone/>
            </a:pPr>
            <a:endParaRPr lang="fa-IR" dirty="0" smtClean="0"/>
          </a:p>
          <a:p>
            <a:r>
              <a:rPr lang="fa-IR" dirty="0" smtClean="0"/>
              <a:t>نشانه های مقاومت به انسولین هم باید به شکل صحیح بررسی و درمان شوند</a:t>
            </a:r>
          </a:p>
          <a:p>
            <a:r>
              <a:rPr lang="fa-IR" dirty="0" smtClean="0"/>
              <a:t>اختلال در کار کبد میتواند منجر به اختلال در تولید فاکتورهای انعقادی و ایجاد </a:t>
            </a:r>
            <a:r>
              <a:rPr lang="en-US" dirty="0" smtClean="0"/>
              <a:t>AUB</a:t>
            </a:r>
            <a:r>
              <a:rPr lang="fa-IR" dirty="0" smtClean="0"/>
              <a:t>شود</a:t>
            </a:r>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742950" indent="-742950" algn="ctr"/>
            <a:r>
              <a:rPr lang="fa-IR" dirty="0" smtClean="0"/>
              <a:t>علل اناتومیک</a:t>
            </a:r>
            <a:endParaRPr lang="fa-IR" dirty="0"/>
          </a:p>
        </p:txBody>
      </p:sp>
      <p:sp>
        <p:nvSpPr>
          <p:cNvPr id="3" name="Content Placeholder 2"/>
          <p:cNvSpPr>
            <a:spLocks noGrp="1"/>
          </p:cNvSpPr>
          <p:nvPr>
            <p:ph idx="1"/>
          </p:nvPr>
        </p:nvSpPr>
        <p:spPr/>
        <p:txBody>
          <a:bodyPr/>
          <a:lstStyle/>
          <a:p>
            <a:pPr>
              <a:buNone/>
            </a:pPr>
            <a:endParaRPr lang="fa-IR" dirty="0" smtClean="0"/>
          </a:p>
          <a:p>
            <a:pPr>
              <a:buNone/>
            </a:pPr>
            <a:r>
              <a:rPr lang="fa-IR" dirty="0" smtClean="0"/>
              <a:t>ازمیان انومالی های انسدادی ژنیتال –ابنورمالیته </a:t>
            </a:r>
          </a:p>
          <a:p>
            <a:pPr>
              <a:buNone/>
            </a:pPr>
            <a:r>
              <a:rPr lang="fa-IR" dirty="0" smtClean="0"/>
              <a:t>های مولرین مانند سپتوم طولی انسدادی واژن </a:t>
            </a:r>
          </a:p>
          <a:p>
            <a:pPr>
              <a:buNone/>
            </a:pPr>
            <a:r>
              <a:rPr lang="fa-IR" dirty="0" smtClean="0"/>
              <a:t>یارحم دوشاخ میتواند عامل هماتوکولپوس یاهماتومتر باشند </a:t>
            </a:r>
          </a:p>
          <a:p>
            <a:pPr>
              <a:buNone/>
            </a:pPr>
            <a:r>
              <a:rPr lang="fa-IR" dirty="0" smtClean="0"/>
              <a:t>اگر این انومالی های انسدادی یک مجرای </a:t>
            </a:r>
          </a:p>
          <a:p>
            <a:pPr>
              <a:buNone/>
            </a:pPr>
            <a:r>
              <a:rPr lang="fa-IR" dirty="0" smtClean="0"/>
              <a:t>خروجی کوچک داشته باشند ممکن است با ترشحات تیره پایدار ومتمایل به قهوه ای مثل خون </a:t>
            </a:r>
          </a:p>
          <a:p>
            <a:pPr>
              <a:buNone/>
            </a:pPr>
            <a:r>
              <a:rPr lang="fa-IR" dirty="0" smtClean="0"/>
              <a:t>کهنه خود را ظاهر کنند</a:t>
            </a:r>
            <a:endParaRPr lang="fa-I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ارزیابی</a:t>
            </a:r>
            <a:endParaRPr lang="fa-IR" dirty="0"/>
          </a:p>
        </p:txBody>
      </p:sp>
      <p:sp>
        <p:nvSpPr>
          <p:cNvPr id="3" name="Content Placeholder 2"/>
          <p:cNvSpPr>
            <a:spLocks noGrp="1"/>
          </p:cNvSpPr>
          <p:nvPr>
            <p:ph idx="1"/>
          </p:nvPr>
        </p:nvSpPr>
        <p:spPr/>
        <p:txBody>
          <a:bodyPr/>
          <a:lstStyle/>
          <a:p>
            <a:r>
              <a:rPr lang="fa-IR" dirty="0" smtClean="0"/>
              <a:t>تاریخچه دقیق</a:t>
            </a:r>
          </a:p>
          <a:p>
            <a:r>
              <a:rPr lang="fa-IR" dirty="0" smtClean="0"/>
              <a:t>معاینه فیزیکی  </a:t>
            </a:r>
          </a:p>
          <a:p>
            <a:r>
              <a:rPr lang="fa-IR" dirty="0" smtClean="0"/>
              <a:t>روشهای ازمایشگاهی و پاراکلینیکی</a:t>
            </a:r>
          </a:p>
          <a:p>
            <a:pPr>
              <a:buNone/>
            </a:pPr>
            <a:r>
              <a:rPr lang="fa-IR" dirty="0" smtClean="0"/>
              <a:t>تست حاملگی </a:t>
            </a:r>
          </a:p>
          <a:p>
            <a:pPr>
              <a:buNone/>
            </a:pPr>
            <a:r>
              <a:rPr lang="en-US" dirty="0" smtClean="0"/>
              <a:t>CBC –PLT</a:t>
            </a:r>
          </a:p>
          <a:p>
            <a:pPr>
              <a:buNone/>
            </a:pPr>
            <a:r>
              <a:rPr lang="en-US" dirty="0" smtClean="0"/>
              <a:t>PT-PTT</a:t>
            </a:r>
          </a:p>
          <a:p>
            <a:pPr>
              <a:buNone/>
            </a:pPr>
            <a:r>
              <a:rPr lang="fa-IR" dirty="0" smtClean="0"/>
              <a:t>کشت ترشحات سرویکس از نظر گونوره </a:t>
            </a:r>
          </a:p>
          <a:p>
            <a:pPr>
              <a:buNone/>
            </a:pPr>
            <a:r>
              <a:rPr lang="fa-IR" dirty="0" smtClean="0"/>
              <a:t>تستهای تیروییدی </a:t>
            </a:r>
          </a:p>
          <a:p>
            <a:pPr>
              <a:buNone/>
            </a:pPr>
            <a:r>
              <a:rPr lang="fa-IR" dirty="0" smtClean="0"/>
              <a:t>سونوگرافی لگن</a:t>
            </a:r>
          </a:p>
          <a:p>
            <a:pPr>
              <a:buNone/>
            </a:pPr>
            <a:r>
              <a:rPr lang="fa-IR" dirty="0" smtClean="0"/>
              <a:t>سی تی اسکن و ام ار ای</a:t>
            </a:r>
          </a:p>
          <a:p>
            <a:endParaRPr lang="fa-I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روشهای درمانی </a:t>
            </a:r>
            <a:endParaRPr lang="fa-IR" dirty="0"/>
          </a:p>
        </p:txBody>
      </p:sp>
      <p:sp>
        <p:nvSpPr>
          <p:cNvPr id="3" name="Content Placeholder 2"/>
          <p:cNvSpPr>
            <a:spLocks noGrp="1"/>
          </p:cNvSpPr>
          <p:nvPr>
            <p:ph idx="1"/>
          </p:nvPr>
        </p:nvSpPr>
        <p:spPr/>
        <p:txBody>
          <a:bodyPr>
            <a:normAutofit/>
          </a:bodyPr>
          <a:lstStyle/>
          <a:p>
            <a:r>
              <a:rPr lang="fa-IR" dirty="0" smtClean="0"/>
              <a:t>اگر با ارزیابی ها وتست های ازمایشگاهی تشخیص خاصی داده نشد درمان بر حسب عدم تخمک گذاری صورت میگیرد</a:t>
            </a:r>
          </a:p>
          <a:p>
            <a:r>
              <a:rPr lang="fa-IR" dirty="0" smtClean="0"/>
              <a:t>خونریزی خفیف :</a:t>
            </a:r>
          </a:p>
          <a:p>
            <a:pPr marL="514350" indent="-514350">
              <a:buFont typeface="+mj-lt"/>
              <a:buAutoNum type="arabicPeriod"/>
            </a:pPr>
            <a:r>
              <a:rPr lang="fa-IR" dirty="0" smtClean="0"/>
              <a:t>تجویز ترکیبات اهن به صورت خوراکی </a:t>
            </a:r>
          </a:p>
          <a:p>
            <a:pPr marL="514350" indent="-514350">
              <a:buFont typeface="+mj-lt"/>
              <a:buAutoNum type="arabicPeriod"/>
            </a:pPr>
            <a:r>
              <a:rPr lang="fa-IR" dirty="0" smtClean="0"/>
              <a:t>هورمون درمانی :</a:t>
            </a:r>
          </a:p>
          <a:p>
            <a:pPr marL="514350" indent="-514350">
              <a:buNone/>
            </a:pPr>
            <a:r>
              <a:rPr lang="fa-IR" dirty="0" smtClean="0"/>
              <a:t>استفاده از </a:t>
            </a:r>
            <a:r>
              <a:rPr lang="en-US" dirty="0" smtClean="0"/>
              <a:t>OCP </a:t>
            </a:r>
            <a:r>
              <a:rPr lang="fa-IR" dirty="0" smtClean="0"/>
              <a:t> نوع </a:t>
            </a:r>
            <a:r>
              <a:rPr lang="en-US" dirty="0" smtClean="0"/>
              <a:t>LD</a:t>
            </a:r>
            <a:r>
              <a:rPr lang="fa-IR" dirty="0" smtClean="0"/>
              <a:t> -21 روز مصرف و7 روز قطع به مدت 3-6 ماه</a:t>
            </a:r>
          </a:p>
          <a:p>
            <a:pPr marL="514350" indent="-514350">
              <a:buNone/>
            </a:pPr>
            <a:r>
              <a:rPr lang="fa-IR" dirty="0" smtClean="0"/>
              <a:t>استفاده از ترکیبات پروژسترونی (</a:t>
            </a:r>
            <a:r>
              <a:rPr lang="en-US" dirty="0" smtClean="0"/>
              <a:t>MPA</a:t>
            </a:r>
            <a:r>
              <a:rPr lang="fa-IR" dirty="0" smtClean="0"/>
              <a:t>): 5 -10 میلی گرم به مدت 10-13 روز هر 1-2ماه</a:t>
            </a:r>
          </a:p>
          <a:p>
            <a:pPr marL="514350" indent="-514350"/>
            <a:endParaRPr lang="fa-I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خونریزی حاد به میزان متوسط</a:t>
            </a:r>
            <a:endParaRPr lang="fa-IR" dirty="0"/>
          </a:p>
        </p:txBody>
      </p:sp>
      <p:sp>
        <p:nvSpPr>
          <p:cNvPr id="3" name="Content Placeholder 2"/>
          <p:cNvSpPr>
            <a:spLocks noGrp="1"/>
          </p:cNvSpPr>
          <p:nvPr>
            <p:ph idx="1"/>
          </p:nvPr>
        </p:nvSpPr>
        <p:spPr/>
        <p:txBody>
          <a:bodyPr>
            <a:normAutofit/>
          </a:bodyPr>
          <a:lstStyle/>
          <a:p>
            <a:r>
              <a:rPr lang="fa-IR" dirty="0" smtClean="0"/>
              <a:t>رژیم موثر در این حالت  : </a:t>
            </a:r>
            <a:r>
              <a:rPr lang="en-US" dirty="0" smtClean="0"/>
              <a:t>OCP</a:t>
            </a:r>
            <a:r>
              <a:rPr lang="fa-IR" dirty="0" smtClean="0"/>
              <a:t> هر 6 ساعت یک عدد به مدت 4-7 روز</a:t>
            </a:r>
          </a:p>
          <a:p>
            <a:endParaRPr lang="fa-IR" dirty="0" smtClean="0"/>
          </a:p>
          <a:p>
            <a:r>
              <a:rPr lang="fa-IR" dirty="0" smtClean="0"/>
              <a:t>پس از گذشت 4-7 روز دارو باید قطع شود تا </a:t>
            </a:r>
          </a:p>
          <a:p>
            <a:r>
              <a:rPr lang="fa-IR" dirty="0" smtClean="0"/>
              <a:t>خونریزی ناشی از </a:t>
            </a:r>
            <a:r>
              <a:rPr lang="en-US" dirty="0" smtClean="0"/>
              <a:t>WITHDRAWAL </a:t>
            </a:r>
            <a:r>
              <a:rPr lang="fa-IR" dirty="0" smtClean="0"/>
              <a:t> انجام شود </a:t>
            </a:r>
          </a:p>
          <a:p>
            <a:pPr>
              <a:buNone/>
            </a:pPr>
            <a:endParaRPr lang="fa-IR" dirty="0" smtClean="0"/>
          </a:p>
          <a:p>
            <a:r>
              <a:rPr lang="fa-IR" dirty="0" smtClean="0"/>
              <a:t>وبرای کنترل خونریزی که ممکن است شدید باشد بیمار روی رژیم نگهدارنده ی روزانه یک </a:t>
            </a:r>
            <a:r>
              <a:rPr lang="en-US" dirty="0" smtClean="0"/>
              <a:t>OCP-LD</a:t>
            </a:r>
            <a:r>
              <a:rPr lang="fa-IR" dirty="0" smtClean="0"/>
              <a:t> قرار داده میشود (به مدت 3-6 ماه)</a:t>
            </a:r>
            <a:endParaRPr lang="fa-I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خونریزی حاد به میزان شدید</a:t>
            </a:r>
            <a:endParaRPr lang="fa-IR" dirty="0"/>
          </a:p>
        </p:txBody>
      </p:sp>
      <p:sp>
        <p:nvSpPr>
          <p:cNvPr id="3" name="Content Placeholder 2"/>
          <p:cNvSpPr>
            <a:spLocks noGrp="1"/>
          </p:cNvSpPr>
          <p:nvPr>
            <p:ph idx="1"/>
          </p:nvPr>
        </p:nvSpPr>
        <p:spPr/>
        <p:txBody>
          <a:bodyPr>
            <a:normAutofit lnSpcReduction="10000"/>
          </a:bodyPr>
          <a:lstStyle/>
          <a:p>
            <a:r>
              <a:rPr lang="fa-IR" dirty="0" smtClean="0"/>
              <a:t>این خونریزی بیشتر ریشه در بیماری فون ویلبراند و اختلالات پلاکتی </a:t>
            </a:r>
          </a:p>
          <a:p>
            <a:r>
              <a:rPr lang="fa-IR" dirty="0" smtClean="0"/>
              <a:t>اقدامات لازم :</a:t>
            </a:r>
          </a:p>
          <a:p>
            <a:pPr>
              <a:buNone/>
            </a:pPr>
            <a:r>
              <a:rPr lang="fa-IR" dirty="0" smtClean="0"/>
              <a:t>بستری </a:t>
            </a:r>
          </a:p>
          <a:p>
            <a:pPr>
              <a:buNone/>
            </a:pPr>
            <a:r>
              <a:rPr lang="en-US" dirty="0" smtClean="0"/>
              <a:t>NPO</a:t>
            </a:r>
          </a:p>
          <a:p>
            <a:pPr>
              <a:buNone/>
            </a:pPr>
            <a:r>
              <a:rPr lang="fa-IR" dirty="0" smtClean="0"/>
              <a:t>سرم</a:t>
            </a:r>
          </a:p>
          <a:p>
            <a:pPr>
              <a:buNone/>
            </a:pPr>
            <a:r>
              <a:rPr lang="fa-IR" dirty="0" smtClean="0"/>
              <a:t>تعیین گروه خونی و کراس مچ و رزرو خون </a:t>
            </a:r>
          </a:p>
          <a:p>
            <a:pPr>
              <a:buNone/>
            </a:pPr>
            <a:r>
              <a:rPr lang="en-US" dirty="0" smtClean="0"/>
              <a:t>CBC –PT –PTT</a:t>
            </a:r>
          </a:p>
          <a:p>
            <a:pPr>
              <a:buNone/>
            </a:pPr>
            <a:r>
              <a:rPr lang="fa-IR" dirty="0" smtClean="0"/>
              <a:t>استروژن کنژوگه </a:t>
            </a:r>
          </a:p>
          <a:p>
            <a:pPr>
              <a:buNone/>
            </a:pPr>
            <a:r>
              <a:rPr lang="fa-IR" dirty="0" smtClean="0"/>
              <a:t>ترانسفیوژن خون </a:t>
            </a:r>
          </a:p>
          <a:p>
            <a:pPr>
              <a:buNone/>
            </a:pPr>
            <a:r>
              <a:rPr lang="fa-IR" dirty="0" smtClean="0"/>
              <a:t>سونوگرافی لگن وکورتاژ</a:t>
            </a:r>
          </a:p>
          <a:p>
            <a:pPr>
              <a:buNone/>
            </a:pPr>
            <a:endParaRPr lang="fa-IR" dirty="0" smtClean="0"/>
          </a:p>
          <a:p>
            <a:pPr>
              <a:buNone/>
            </a:pPr>
            <a:endParaRPr lang="fa-I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smtClean="0"/>
              <a:t>هورمون درمانی در خونریزی شدید</a:t>
            </a:r>
            <a:endParaRPr lang="fa-IR" dirty="0"/>
          </a:p>
        </p:txBody>
      </p:sp>
      <p:sp>
        <p:nvSpPr>
          <p:cNvPr id="3" name="Content Placeholder 2"/>
          <p:cNvSpPr>
            <a:spLocks noGrp="1"/>
          </p:cNvSpPr>
          <p:nvPr>
            <p:ph idx="1"/>
          </p:nvPr>
        </p:nvSpPr>
        <p:spPr/>
        <p:txBody>
          <a:bodyPr/>
          <a:lstStyle/>
          <a:p>
            <a:r>
              <a:rPr lang="fa-IR" dirty="0" smtClean="0"/>
              <a:t>استروژن کنژوگه به میزان40-25 میلی گرم </a:t>
            </a:r>
            <a:r>
              <a:rPr lang="en-US" dirty="0" smtClean="0"/>
              <a:t>IV </a:t>
            </a:r>
            <a:r>
              <a:rPr lang="fa-IR" dirty="0" smtClean="0"/>
              <a:t> به صورت هر6 ساعت </a:t>
            </a:r>
          </a:p>
          <a:p>
            <a:r>
              <a:rPr lang="fa-IR" dirty="0" smtClean="0"/>
              <a:t>اگر خونریزی کمتر بود استروژن کنژوگه 2/5 میلی گرم هر 6 ساعت خوراکی</a:t>
            </a:r>
          </a:p>
          <a:p>
            <a:r>
              <a:rPr lang="fa-IR" dirty="0" smtClean="0"/>
              <a:t>پس از دادن استروژن از قرص </a:t>
            </a:r>
            <a:r>
              <a:rPr lang="en-US" dirty="0" smtClean="0"/>
              <a:t>MPA</a:t>
            </a:r>
            <a:r>
              <a:rPr lang="fa-IR" dirty="0" smtClean="0"/>
              <a:t> روزانه 10میلی گرم یا </a:t>
            </a:r>
            <a:r>
              <a:rPr lang="en-US" dirty="0" smtClean="0"/>
              <a:t>OCP –HD</a:t>
            </a:r>
            <a:r>
              <a:rPr lang="fa-IR" dirty="0" smtClean="0"/>
              <a:t> به صورتی که قبلا گفته شد استفاده شود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Aub</a:t>
            </a:r>
            <a:r>
              <a:rPr lang="en-US" dirty="0" smtClean="0"/>
              <a:t> </a:t>
            </a:r>
            <a:r>
              <a:rPr lang="fa-IR" dirty="0" smtClean="0"/>
              <a:t>دوران باروری</a:t>
            </a:r>
            <a:endParaRPr lang="fa-IR" dirty="0"/>
          </a:p>
        </p:txBody>
      </p:sp>
      <p:sp>
        <p:nvSpPr>
          <p:cNvPr id="3" name="Content Placeholder 2"/>
          <p:cNvSpPr>
            <a:spLocks noGrp="1"/>
          </p:cNvSpPr>
          <p:nvPr>
            <p:ph idx="1"/>
          </p:nvPr>
        </p:nvSpPr>
        <p:spPr/>
        <p:txBody>
          <a:bodyPr>
            <a:normAutofit fontScale="77500" lnSpcReduction="20000"/>
          </a:bodyPr>
          <a:lstStyle/>
          <a:p>
            <a:r>
              <a:rPr lang="fa-IR" dirty="0" smtClean="0"/>
              <a:t>تشخیص های افتراقی </a:t>
            </a:r>
            <a:r>
              <a:rPr lang="en-US" dirty="0" smtClean="0"/>
              <a:t>AUB</a:t>
            </a:r>
            <a:r>
              <a:rPr lang="fa-IR" dirty="0" smtClean="0"/>
              <a:t>دوران باروری :</a:t>
            </a:r>
          </a:p>
          <a:p>
            <a:pPr>
              <a:buNone/>
            </a:pPr>
            <a:r>
              <a:rPr lang="fa-IR" dirty="0" smtClean="0"/>
              <a:t>حاملگی</a:t>
            </a:r>
          </a:p>
          <a:p>
            <a:pPr>
              <a:buNone/>
            </a:pPr>
            <a:r>
              <a:rPr lang="en-US" dirty="0" smtClean="0"/>
              <a:t>DUB</a:t>
            </a:r>
          </a:p>
          <a:p>
            <a:pPr>
              <a:buNone/>
            </a:pPr>
            <a:r>
              <a:rPr lang="fa-IR" dirty="0" smtClean="0"/>
              <a:t>هورمون های اگزوژن</a:t>
            </a:r>
          </a:p>
          <a:p>
            <a:pPr>
              <a:buNone/>
            </a:pPr>
            <a:r>
              <a:rPr lang="fa-IR" dirty="0" smtClean="0"/>
              <a:t>علل اندوکرین </a:t>
            </a:r>
          </a:p>
          <a:p>
            <a:pPr>
              <a:buNone/>
            </a:pPr>
            <a:r>
              <a:rPr lang="fa-IR" dirty="0" smtClean="0"/>
              <a:t>لیومیوم</a:t>
            </a:r>
          </a:p>
          <a:p>
            <a:pPr>
              <a:buNone/>
            </a:pPr>
            <a:r>
              <a:rPr lang="fa-IR" dirty="0" smtClean="0"/>
              <a:t>پولیپهای اندومتر</a:t>
            </a:r>
          </a:p>
          <a:p>
            <a:pPr>
              <a:buNone/>
            </a:pPr>
            <a:r>
              <a:rPr lang="fa-IR" dirty="0" smtClean="0"/>
              <a:t>ضایعات سرویکس</a:t>
            </a:r>
          </a:p>
          <a:p>
            <a:pPr>
              <a:buNone/>
            </a:pPr>
            <a:r>
              <a:rPr lang="fa-IR" dirty="0" smtClean="0"/>
              <a:t>اختلالات انعقادی و علل خونی</a:t>
            </a:r>
          </a:p>
          <a:p>
            <a:pPr>
              <a:buNone/>
            </a:pPr>
            <a:r>
              <a:rPr lang="fa-IR" dirty="0" smtClean="0"/>
              <a:t>علل عفونی</a:t>
            </a:r>
          </a:p>
          <a:p>
            <a:pPr>
              <a:buNone/>
            </a:pPr>
            <a:r>
              <a:rPr lang="fa-IR" dirty="0" smtClean="0"/>
              <a:t>اندومتریوز</a:t>
            </a:r>
          </a:p>
          <a:p>
            <a:pPr>
              <a:buNone/>
            </a:pPr>
            <a:r>
              <a:rPr lang="fa-IR" dirty="0" smtClean="0"/>
              <a:t>ادنومیوز</a:t>
            </a:r>
          </a:p>
          <a:p>
            <a:pPr>
              <a:buNone/>
            </a:pPr>
            <a:r>
              <a:rPr lang="fa-IR" dirty="0" smtClean="0"/>
              <a:t>نئوپلازی ها</a:t>
            </a:r>
          </a:p>
          <a:p>
            <a:pPr>
              <a:buNone/>
            </a:pPr>
            <a:r>
              <a:rPr lang="fa-IR" dirty="0" smtClean="0"/>
              <a:t>بیماریهای کبد</a:t>
            </a:r>
          </a:p>
          <a:p>
            <a:pPr>
              <a:buNone/>
            </a:pPr>
            <a:r>
              <a:rPr lang="fa-IR" dirty="0" smtClean="0"/>
              <a:t>جسم خارجی در رحم (</a:t>
            </a:r>
            <a:r>
              <a:rPr lang="en-US" dirty="0" smtClean="0"/>
              <a:t>IUD</a:t>
            </a:r>
            <a:r>
              <a:rPr lang="fa-IR" dirty="0" smtClean="0"/>
              <a:t>)</a:t>
            </a:r>
          </a:p>
          <a:p>
            <a:endParaRPr lang="fa-IR" dirty="0" smtClean="0"/>
          </a:p>
          <a:p>
            <a:endParaRPr lang="fa-I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t>حاملگی</a:t>
            </a:r>
            <a:endParaRPr lang="fa-IR" dirty="0"/>
          </a:p>
        </p:txBody>
      </p:sp>
      <p:sp>
        <p:nvSpPr>
          <p:cNvPr id="3" name="Content Placeholder 2"/>
          <p:cNvSpPr>
            <a:spLocks noGrp="1"/>
          </p:cNvSpPr>
          <p:nvPr>
            <p:ph idx="1"/>
          </p:nvPr>
        </p:nvSpPr>
        <p:spPr/>
        <p:txBody>
          <a:bodyPr/>
          <a:lstStyle/>
          <a:p>
            <a:endParaRPr lang="fa-IR" dirty="0" smtClean="0"/>
          </a:p>
          <a:p>
            <a:r>
              <a:rPr lang="fa-IR" dirty="0" smtClean="0"/>
              <a:t>شایعترین گروهای سنی که دچار حاملگیهای ناخواسته میشوند عبارتند از :</a:t>
            </a:r>
          </a:p>
          <a:p>
            <a:r>
              <a:rPr lang="fa-IR" dirty="0" smtClean="0"/>
              <a:t>نوجوانان </a:t>
            </a:r>
          </a:p>
          <a:p>
            <a:r>
              <a:rPr lang="fa-IR" dirty="0" smtClean="0"/>
              <a:t>زنان بالای 40 سال</a:t>
            </a:r>
          </a:p>
          <a:p>
            <a:r>
              <a:rPr lang="fa-IR" dirty="0" smtClean="0"/>
              <a:t>از مشکلات حاملگی که باعث خونریزی واژینال  میشوند میتوان به موارد زیر اشاره کرد :</a:t>
            </a:r>
          </a:p>
          <a:p>
            <a:pPr>
              <a:buNone/>
            </a:pPr>
            <a:r>
              <a:rPr lang="fa-IR" dirty="0" smtClean="0"/>
              <a:t>سقط خود به خود </a:t>
            </a:r>
          </a:p>
          <a:p>
            <a:pPr>
              <a:buNone/>
            </a:pPr>
            <a:r>
              <a:rPr lang="fa-IR" dirty="0" smtClean="0"/>
              <a:t>حاملگی مولار</a:t>
            </a:r>
          </a:p>
          <a:p>
            <a:pPr>
              <a:buNone/>
            </a:pPr>
            <a:r>
              <a:rPr lang="fa-IR" dirty="0" smtClean="0"/>
              <a:t>حاملگی خارج رحمی</a:t>
            </a:r>
            <a:endParaRPr lang="fa-I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smtClean="0"/>
              <a:t/>
            </a:r>
            <a:br>
              <a:rPr lang="fa-IR" dirty="0" smtClean="0"/>
            </a:br>
            <a:r>
              <a:rPr lang="en-US" dirty="0" smtClean="0"/>
              <a:t>DUB</a:t>
            </a:r>
            <a:br>
              <a:rPr lang="en-US" dirty="0" smtClean="0"/>
            </a:br>
            <a:r>
              <a:rPr lang="fa-IR" dirty="0" smtClean="0"/>
              <a:t>خونریزی دیس فونکسیونل رحم</a:t>
            </a:r>
            <a:endParaRPr lang="fa-IR" dirty="0"/>
          </a:p>
        </p:txBody>
      </p:sp>
      <p:sp>
        <p:nvSpPr>
          <p:cNvPr id="3" name="Content Placeholder 2"/>
          <p:cNvSpPr>
            <a:spLocks noGrp="1"/>
          </p:cNvSpPr>
          <p:nvPr>
            <p:ph idx="1"/>
          </p:nvPr>
        </p:nvSpPr>
        <p:spPr/>
        <p:txBody>
          <a:bodyPr/>
          <a:lstStyle/>
          <a:p>
            <a:endParaRPr lang="en-US" dirty="0" smtClean="0"/>
          </a:p>
          <a:p>
            <a:r>
              <a:rPr lang="fa-IR" dirty="0" smtClean="0"/>
              <a:t>این اصطلاح زمانی استفاده میشود که برای </a:t>
            </a:r>
            <a:r>
              <a:rPr lang="en-US" dirty="0" smtClean="0"/>
              <a:t>AUB</a:t>
            </a:r>
            <a:r>
              <a:rPr lang="fa-IR" dirty="0" smtClean="0"/>
              <a:t> هیچ علت خاصی یافت نمیشود</a:t>
            </a:r>
          </a:p>
          <a:p>
            <a:r>
              <a:rPr lang="fa-IR" dirty="0" smtClean="0"/>
              <a:t>اکثرا ناشی از یک مکانیسم عدم تخمک گذاری میباشدبه همین دلیل بیشتر در دختران نوجوان  شایع است</a:t>
            </a:r>
          </a:p>
          <a:p>
            <a:r>
              <a:rPr lang="fa-IR" dirty="0" smtClean="0"/>
              <a:t>شایعترین سن درگیری در </a:t>
            </a:r>
            <a:r>
              <a:rPr lang="en-US" dirty="0" smtClean="0"/>
              <a:t>DUB</a:t>
            </a:r>
            <a:r>
              <a:rPr lang="fa-IR" dirty="0" smtClean="0"/>
              <a:t>دوانتهای سنی باروری میباشد</a:t>
            </a:r>
          </a:p>
          <a:p>
            <a:r>
              <a:rPr lang="fa-IR" dirty="0" smtClean="0"/>
              <a:t>هرچه سن دختر در زمان منارک کمتر باشد تخمک گذاری منظم زودتر صورت میگیرد</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AUB</a:t>
            </a:r>
            <a:r>
              <a:rPr lang="fa-IR" dirty="0" smtClean="0"/>
              <a:t>قبل از بلوغ</a:t>
            </a:r>
            <a:endParaRPr lang="fa-IR" dirty="0"/>
          </a:p>
        </p:txBody>
      </p:sp>
      <p:sp>
        <p:nvSpPr>
          <p:cNvPr id="3" name="Content Placeholder 2"/>
          <p:cNvSpPr>
            <a:spLocks noGrp="1"/>
          </p:cNvSpPr>
          <p:nvPr>
            <p:ph idx="1"/>
          </p:nvPr>
        </p:nvSpPr>
        <p:spPr/>
        <p:txBody>
          <a:bodyPr>
            <a:normAutofit/>
          </a:bodyPr>
          <a:lstStyle/>
          <a:p>
            <a:r>
              <a:rPr lang="fa-IR" dirty="0" smtClean="0"/>
              <a:t>قبل از وقوع منارک که در دختران زیر 9 سال رخ نمی دهد هر گونه خونریزی باید مورد ارزیابی قرار گیرد.</a:t>
            </a:r>
          </a:p>
          <a:p>
            <a:r>
              <a:rPr lang="fa-IR" dirty="0" smtClean="0"/>
              <a:t>شروع خونریزی های قاعدگی قبل از جوانه زدن پستان نادر است خونریزی واژینال در غیاب خصوصیات ثانویه جنسی باید به دقت مورد ارزیابی قرار گیرد.</a:t>
            </a:r>
          </a:p>
          <a:p>
            <a:r>
              <a:rPr lang="fa-IR" dirty="0" smtClean="0"/>
              <a:t>علل خونریزی در این گروه سنی از عواملی که از نظر طبی بدون خطر هستند تا بدخیمی هایی که ممکن است مرگ آفرین باشد متغییر هستند</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هورمونهای اگزوژن</a:t>
            </a:r>
            <a:endParaRPr lang="fa-IR" dirty="0"/>
          </a:p>
        </p:txBody>
      </p:sp>
      <p:sp>
        <p:nvSpPr>
          <p:cNvPr id="3" name="Content Placeholder 2"/>
          <p:cNvSpPr>
            <a:spLocks noGrp="1"/>
          </p:cNvSpPr>
          <p:nvPr>
            <p:ph idx="1"/>
          </p:nvPr>
        </p:nvSpPr>
        <p:spPr/>
        <p:txBody>
          <a:bodyPr>
            <a:normAutofit fontScale="70000" lnSpcReduction="20000"/>
          </a:bodyPr>
          <a:lstStyle/>
          <a:p>
            <a:r>
              <a:rPr lang="fa-IR" dirty="0" smtClean="0"/>
              <a:t>بیشتر زنانی که در سنین باروری هستند به علت فعالیت جنسی از روش های هورمونی جلوگیری از بارداری  استفاده میکنند</a:t>
            </a:r>
          </a:p>
          <a:p>
            <a:endParaRPr lang="fa-IR" dirty="0" smtClean="0"/>
          </a:p>
          <a:p>
            <a:endParaRPr lang="en-US" dirty="0" smtClean="0"/>
          </a:p>
          <a:p>
            <a:r>
              <a:rPr lang="en-US" dirty="0" smtClean="0"/>
              <a:t>OCP</a:t>
            </a:r>
            <a:r>
              <a:rPr lang="fa-IR" dirty="0" smtClean="0"/>
              <a:t>: خونریزی </a:t>
            </a:r>
            <a:r>
              <a:rPr lang="en-US" dirty="0" smtClean="0"/>
              <a:t>BREAK THROUGH </a:t>
            </a:r>
            <a:r>
              <a:rPr lang="fa-IR" dirty="0" smtClean="0"/>
              <a:t> درطی 1-3 ماه اول استفاده در30-40 درصد استفاده کنندگان رخ میدهد که معمولا با گذشت زمان ازبین میرود</a:t>
            </a:r>
          </a:p>
          <a:p>
            <a:endParaRPr lang="fa-IR" dirty="0" smtClean="0"/>
          </a:p>
          <a:p>
            <a:endParaRPr lang="fa-IR" dirty="0" smtClean="0"/>
          </a:p>
          <a:p>
            <a:r>
              <a:rPr lang="fa-IR" dirty="0" smtClean="0"/>
              <a:t>علل </a:t>
            </a:r>
            <a:r>
              <a:rPr lang="en-US" dirty="0" smtClean="0"/>
              <a:t>AUB </a:t>
            </a:r>
            <a:r>
              <a:rPr lang="fa-IR" dirty="0" smtClean="0"/>
              <a:t> ناشی از </a:t>
            </a:r>
            <a:r>
              <a:rPr lang="en-US" dirty="0" smtClean="0"/>
              <a:t>OCP </a:t>
            </a:r>
            <a:r>
              <a:rPr lang="fa-IR" dirty="0" smtClean="0"/>
              <a:t>:</a:t>
            </a:r>
          </a:p>
          <a:p>
            <a:pPr marL="514350" indent="-514350">
              <a:buFont typeface="+mj-lt"/>
              <a:buAutoNum type="arabicPeriod"/>
            </a:pPr>
            <a:r>
              <a:rPr lang="fa-IR" dirty="0" smtClean="0"/>
              <a:t>مهار تخمک گذاری و ایجاد پدیده ی </a:t>
            </a:r>
            <a:r>
              <a:rPr lang="en-US" dirty="0" smtClean="0"/>
              <a:t>ESTROGEK BREAK THROUGH</a:t>
            </a:r>
            <a:endParaRPr lang="fa-IR" dirty="0" smtClean="0"/>
          </a:p>
          <a:p>
            <a:pPr marL="514350" indent="-514350">
              <a:buFont typeface="+mj-lt"/>
              <a:buAutoNum type="arabicPeriod"/>
            </a:pPr>
            <a:endParaRPr lang="en-US" dirty="0" smtClean="0"/>
          </a:p>
          <a:p>
            <a:pPr marL="514350" indent="-514350">
              <a:buFont typeface="+mj-lt"/>
              <a:buAutoNum type="arabicPeriod"/>
            </a:pPr>
            <a:r>
              <a:rPr lang="fa-IR" dirty="0" smtClean="0"/>
              <a:t>شیوع بیشتر سرویسیت کلامیدیایی درمصرف کنندگان </a:t>
            </a:r>
            <a:r>
              <a:rPr lang="en-US" dirty="0" smtClean="0"/>
              <a:t>OCP</a:t>
            </a:r>
            <a:r>
              <a:rPr lang="fa-IR" dirty="0" smtClean="0"/>
              <a:t>وایجاد </a:t>
            </a:r>
            <a:r>
              <a:rPr lang="en-US" dirty="0" smtClean="0"/>
              <a:t>AUB</a:t>
            </a:r>
            <a:r>
              <a:rPr lang="fa-IR" dirty="0" smtClean="0"/>
              <a:t>به علت سرویسیت</a:t>
            </a:r>
          </a:p>
          <a:p>
            <a:pPr marL="514350" indent="-514350">
              <a:buFont typeface="+mj-lt"/>
              <a:buAutoNum type="arabicPeriod"/>
            </a:pPr>
            <a:endParaRPr lang="fa-IR" dirty="0" smtClean="0"/>
          </a:p>
          <a:p>
            <a:pPr marL="514350" indent="-514350"/>
            <a:r>
              <a:rPr lang="fa-IR" dirty="0" smtClean="0"/>
              <a:t>شایعترین نوع </a:t>
            </a:r>
            <a:r>
              <a:rPr lang="en-US" dirty="0" smtClean="0"/>
              <a:t>AUB </a:t>
            </a:r>
            <a:r>
              <a:rPr lang="fa-IR" dirty="0" smtClean="0"/>
              <a:t>به دنبال </a:t>
            </a:r>
            <a:r>
              <a:rPr lang="en-US" dirty="0" smtClean="0"/>
              <a:t>OCP</a:t>
            </a:r>
            <a:r>
              <a:rPr lang="fa-IR" dirty="0" smtClean="0"/>
              <a:t>لکه بینی است</a:t>
            </a:r>
            <a:endParaRPr lang="fa-I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r>
              <a:rPr lang="fa-IR" dirty="0" smtClean="0"/>
              <a:t>کپسول های نورپلنت و </a:t>
            </a:r>
            <a:r>
              <a:rPr lang="en-US" dirty="0" smtClean="0"/>
              <a:t>DMPA </a:t>
            </a:r>
            <a:r>
              <a:rPr lang="fa-IR" dirty="0" smtClean="0"/>
              <a:t> :</a:t>
            </a:r>
          </a:p>
          <a:p>
            <a:pPr>
              <a:buNone/>
            </a:pPr>
            <a:endParaRPr lang="fa-IR" dirty="0" smtClean="0"/>
          </a:p>
          <a:p>
            <a:pPr>
              <a:buNone/>
            </a:pPr>
            <a:r>
              <a:rPr lang="fa-IR" dirty="0" smtClean="0"/>
              <a:t>اغلب زنان استفاده کننده از این دو روش در سال اول مصرف دچار خونریزیهای نامنظم میشوند</a:t>
            </a:r>
          </a:p>
          <a:p>
            <a:pPr>
              <a:buNone/>
            </a:pPr>
            <a:endParaRPr lang="fa-IR" dirty="0" smtClean="0"/>
          </a:p>
          <a:p>
            <a:pPr>
              <a:buNone/>
            </a:pPr>
            <a:r>
              <a:rPr lang="fa-IR" dirty="0" smtClean="0"/>
              <a:t>درمان </a:t>
            </a:r>
            <a:r>
              <a:rPr lang="en-US" dirty="0" smtClean="0"/>
              <a:t>AUB </a:t>
            </a:r>
            <a:r>
              <a:rPr lang="fa-IR" dirty="0" smtClean="0"/>
              <a:t>ناشی از این روش استروژن کنژوگه یا </a:t>
            </a:r>
            <a:r>
              <a:rPr lang="en-US" dirty="0" smtClean="0"/>
              <a:t>OCP </a:t>
            </a:r>
            <a:r>
              <a:rPr lang="fa-IR" dirty="0" smtClean="0"/>
              <a:t>است </a:t>
            </a:r>
          </a:p>
          <a:p>
            <a:pPr>
              <a:buNone/>
            </a:pPr>
            <a:endParaRPr lang="fa-IR" dirty="0" smtClean="0"/>
          </a:p>
          <a:p>
            <a:pPr>
              <a:buNone/>
            </a:pPr>
            <a:r>
              <a:rPr lang="fa-IR" dirty="0" smtClean="0"/>
              <a:t>استفاده از </a:t>
            </a:r>
            <a:r>
              <a:rPr lang="en-US" dirty="0" smtClean="0"/>
              <a:t>NSID </a:t>
            </a:r>
            <a:r>
              <a:rPr lang="fa-IR" dirty="0" smtClean="0"/>
              <a:t>میتواند باعث کاهش خونریزی شود </a:t>
            </a:r>
          </a:p>
          <a:p>
            <a:pPr>
              <a:buNone/>
            </a:pPr>
            <a:endParaRPr lang="fa-I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اختلالات اندوکرین</a:t>
            </a:r>
            <a:endParaRPr lang="fa-IR" dirty="0"/>
          </a:p>
        </p:txBody>
      </p:sp>
      <p:sp>
        <p:nvSpPr>
          <p:cNvPr id="3" name="Content Placeholder 2"/>
          <p:cNvSpPr>
            <a:spLocks noGrp="1"/>
          </p:cNvSpPr>
          <p:nvPr>
            <p:ph idx="1"/>
          </p:nvPr>
        </p:nvSpPr>
        <p:spPr/>
        <p:txBody>
          <a:bodyPr>
            <a:normAutofit fontScale="92500" lnSpcReduction="20000"/>
          </a:bodyPr>
          <a:lstStyle/>
          <a:p>
            <a:r>
              <a:rPr lang="fa-IR" dirty="0" smtClean="0"/>
              <a:t>اختلالات تیروئید :</a:t>
            </a:r>
          </a:p>
          <a:p>
            <a:pPr marL="514350" indent="-514350">
              <a:buNone/>
            </a:pPr>
            <a:r>
              <a:rPr lang="fa-IR" dirty="0" smtClean="0"/>
              <a:t>هیپوتیروئیدی وهیپرتیروئیدی </a:t>
            </a:r>
          </a:p>
          <a:p>
            <a:pPr marL="514350" indent="-514350">
              <a:buNone/>
            </a:pPr>
            <a:endParaRPr lang="fa-IR" dirty="0" smtClean="0"/>
          </a:p>
          <a:p>
            <a:pPr marL="514350" indent="-514350">
              <a:buNone/>
            </a:pPr>
            <a:endParaRPr lang="fa-IR" dirty="0" smtClean="0"/>
          </a:p>
          <a:p>
            <a:pPr marL="514350" indent="-514350">
              <a:buNone/>
            </a:pPr>
            <a:r>
              <a:rPr lang="fa-IR" dirty="0" smtClean="0"/>
              <a:t>درهیپوتیروئیدی منوراژی شایع است درحالیکه در </a:t>
            </a:r>
          </a:p>
          <a:p>
            <a:pPr marL="514350" indent="-514350">
              <a:buNone/>
            </a:pPr>
            <a:r>
              <a:rPr lang="fa-IR" dirty="0" smtClean="0"/>
              <a:t>هیپرتیروئیدی اولیگومنوره و امنوره شایعتر است </a:t>
            </a:r>
          </a:p>
          <a:p>
            <a:pPr marL="514350" indent="-514350">
              <a:buNone/>
            </a:pPr>
            <a:endParaRPr lang="fa-IR" dirty="0" smtClean="0"/>
          </a:p>
          <a:p>
            <a:pPr marL="514350" indent="-514350">
              <a:buNone/>
            </a:pPr>
            <a:r>
              <a:rPr lang="fa-IR" dirty="0" smtClean="0"/>
              <a:t>اختلالات تیروئیدی را در موارد زیر اسکرین میکنند :</a:t>
            </a:r>
          </a:p>
          <a:p>
            <a:pPr marL="514350" indent="-514350">
              <a:buFont typeface="+mj-lt"/>
              <a:buAutoNum type="arabicPeriod"/>
            </a:pPr>
            <a:r>
              <a:rPr lang="en-US" dirty="0" smtClean="0"/>
              <a:t>AUB </a:t>
            </a:r>
          </a:p>
          <a:p>
            <a:pPr marL="514350" indent="-514350">
              <a:buFont typeface="+mj-lt"/>
              <a:buAutoNum type="arabicPeriod"/>
            </a:pPr>
            <a:r>
              <a:rPr lang="fa-IR" dirty="0" smtClean="0"/>
              <a:t>اندوه یا افسردگی پس از زایمان</a:t>
            </a:r>
          </a:p>
          <a:p>
            <a:pPr marL="514350" indent="-514350">
              <a:buFont typeface="+mj-lt"/>
              <a:buAutoNum type="arabicPeriod"/>
            </a:pPr>
            <a:r>
              <a:rPr lang="fa-IR" dirty="0" smtClean="0"/>
              <a:t>سندروم قبل از قاعدگی </a:t>
            </a:r>
          </a:p>
          <a:p>
            <a:pPr marL="514350" indent="-514350">
              <a:buFont typeface="+mj-lt"/>
              <a:buAutoNum type="arabicPeriod"/>
            </a:pPr>
            <a:r>
              <a:rPr lang="fa-IR" dirty="0" smtClean="0"/>
              <a:t>افسردگی</a:t>
            </a:r>
          </a:p>
          <a:p>
            <a:pPr marL="514350" indent="-514350">
              <a:buFont typeface="+mj-lt"/>
              <a:buAutoNum type="arabicPeriod"/>
            </a:pPr>
            <a:endParaRPr lang="fa-I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lstStyle/>
          <a:p>
            <a:r>
              <a:rPr lang="fa-IR" dirty="0" smtClean="0"/>
              <a:t>دیابت قندی :دیابت میتواند با عدم تخمک گذاری –</a:t>
            </a:r>
          </a:p>
          <a:p>
            <a:r>
              <a:rPr lang="fa-IR" dirty="0" smtClean="0"/>
              <a:t>چاقی –مقاومت به انسولین-وسطح بالای اندروژن </a:t>
            </a:r>
          </a:p>
          <a:p>
            <a:r>
              <a:rPr lang="fa-IR" dirty="0" smtClean="0"/>
              <a:t>خون همراه باشد</a:t>
            </a:r>
          </a:p>
          <a:p>
            <a:endParaRPr lang="fa-IR" dirty="0" smtClean="0"/>
          </a:p>
          <a:p>
            <a:r>
              <a:rPr lang="fa-IR" dirty="0" smtClean="0"/>
              <a:t>اختلالات اندروژن :در زنان سنین باروری بسیار </a:t>
            </a:r>
          </a:p>
          <a:p>
            <a:r>
              <a:rPr lang="fa-IR" dirty="0" smtClean="0"/>
              <a:t>بیماریهای قلبی عروقی همراه است باید به طور</a:t>
            </a:r>
          </a:p>
          <a:p>
            <a:r>
              <a:rPr lang="fa-IR" dirty="0" smtClean="0"/>
              <a:t> سریع تشخیص داده شده ودرمان مناسب صورت </a:t>
            </a:r>
          </a:p>
          <a:p>
            <a:r>
              <a:rPr lang="fa-IR" dirty="0" smtClean="0"/>
              <a:t>بگیرد</a:t>
            </a:r>
            <a:endParaRPr lang="fa-I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20000"/>
          </a:bodyPr>
          <a:lstStyle/>
          <a:p>
            <a:r>
              <a:rPr lang="fa-IR" dirty="0" smtClean="0"/>
              <a:t>داروها </a:t>
            </a:r>
          </a:p>
          <a:p>
            <a:endParaRPr lang="fa-IR" dirty="0" smtClean="0"/>
          </a:p>
          <a:p>
            <a:r>
              <a:rPr lang="fa-IR" dirty="0" smtClean="0"/>
              <a:t>داروهایی که منجر به </a:t>
            </a:r>
            <a:r>
              <a:rPr lang="en-US" dirty="0" smtClean="0"/>
              <a:t>AUB </a:t>
            </a:r>
            <a:r>
              <a:rPr lang="fa-IR" dirty="0" smtClean="0"/>
              <a:t>میشود :</a:t>
            </a:r>
          </a:p>
          <a:p>
            <a:endParaRPr lang="fa-IR" dirty="0" smtClean="0"/>
          </a:p>
          <a:p>
            <a:endParaRPr lang="fa-IR" dirty="0" smtClean="0"/>
          </a:p>
          <a:p>
            <a:pPr marL="514350" indent="-514350">
              <a:buFont typeface="+mj-lt"/>
              <a:buAutoNum type="arabicPeriod"/>
            </a:pPr>
            <a:r>
              <a:rPr lang="fa-IR" dirty="0" smtClean="0"/>
              <a:t>پردنیزون</a:t>
            </a:r>
          </a:p>
          <a:p>
            <a:pPr marL="514350" indent="-514350">
              <a:buFont typeface="+mj-lt"/>
              <a:buAutoNum type="arabicPeriod"/>
            </a:pPr>
            <a:r>
              <a:rPr lang="fa-IR" dirty="0" smtClean="0"/>
              <a:t> </a:t>
            </a:r>
          </a:p>
          <a:p>
            <a:pPr marL="514350" indent="-514350">
              <a:buFont typeface="+mj-lt"/>
              <a:buAutoNum type="arabicPeriod"/>
            </a:pPr>
            <a:r>
              <a:rPr lang="fa-IR" dirty="0" smtClean="0"/>
              <a:t>تاموکسیفن </a:t>
            </a:r>
          </a:p>
          <a:p>
            <a:pPr marL="514350" indent="-514350">
              <a:buFont typeface="+mj-lt"/>
              <a:buAutoNum type="arabicPeriod"/>
            </a:pPr>
            <a:endParaRPr lang="fa-IR" dirty="0" smtClean="0"/>
          </a:p>
          <a:p>
            <a:pPr marL="514350" indent="-514350">
              <a:buFont typeface="+mj-lt"/>
              <a:buAutoNum type="arabicPeriod"/>
            </a:pPr>
            <a:r>
              <a:rPr lang="fa-IR" dirty="0" smtClean="0"/>
              <a:t>کومادین </a:t>
            </a:r>
          </a:p>
          <a:p>
            <a:pPr marL="514350" indent="-514350">
              <a:buFont typeface="+mj-lt"/>
              <a:buAutoNum type="arabicPeriod"/>
            </a:pPr>
            <a:endParaRPr lang="fa-IR" dirty="0" smtClean="0"/>
          </a:p>
          <a:p>
            <a:pPr marL="514350" indent="-514350">
              <a:buFont typeface="+mj-lt"/>
              <a:buAutoNum type="arabicPeriod"/>
            </a:pPr>
            <a:r>
              <a:rPr lang="fa-IR" dirty="0" smtClean="0"/>
              <a:t>هپارین </a:t>
            </a:r>
          </a:p>
          <a:p>
            <a:pPr marL="514350" indent="-514350">
              <a:buFont typeface="+mj-lt"/>
              <a:buAutoNum type="arabicPeriod"/>
            </a:pPr>
            <a:endParaRPr lang="fa-IR" dirty="0" smtClean="0"/>
          </a:p>
          <a:p>
            <a:pPr marL="514350" indent="-514350">
              <a:buFont typeface="+mj-lt"/>
              <a:buAutoNum type="arabicPeriod"/>
            </a:pPr>
            <a:r>
              <a:rPr lang="fa-IR" dirty="0" smtClean="0"/>
              <a:t>دپو پروورا</a:t>
            </a:r>
          </a:p>
          <a:p>
            <a:pPr marL="514350" indent="-514350">
              <a:buFont typeface="+mj-lt"/>
              <a:buAutoNum type="arabicPeriod"/>
            </a:pPr>
            <a:endParaRPr lang="fa-I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لیومیوم ها </a:t>
            </a:r>
            <a:endParaRPr lang="fa-IR" dirty="0"/>
          </a:p>
        </p:txBody>
      </p:sp>
      <p:sp>
        <p:nvSpPr>
          <p:cNvPr id="3" name="Content Placeholder 2"/>
          <p:cNvSpPr>
            <a:spLocks noGrp="1"/>
          </p:cNvSpPr>
          <p:nvPr>
            <p:ph idx="1"/>
          </p:nvPr>
        </p:nvSpPr>
        <p:spPr/>
        <p:txBody>
          <a:bodyPr>
            <a:normAutofit lnSpcReduction="10000"/>
          </a:bodyPr>
          <a:lstStyle/>
          <a:p>
            <a:r>
              <a:rPr lang="fa-IR" dirty="0" smtClean="0"/>
              <a:t>لیومیوم های رحمی در نصف زنان بالای 35 سال رخ میدهد واکثر این زنان بدون علامت هستند </a:t>
            </a:r>
          </a:p>
          <a:p>
            <a:endParaRPr lang="fa-IR" dirty="0" smtClean="0"/>
          </a:p>
          <a:p>
            <a:r>
              <a:rPr lang="fa-IR" dirty="0" smtClean="0"/>
              <a:t>مکانیسم </a:t>
            </a:r>
            <a:r>
              <a:rPr lang="en-US" dirty="0" smtClean="0"/>
              <a:t>AUB</a:t>
            </a:r>
            <a:r>
              <a:rPr lang="fa-IR" dirty="0" smtClean="0"/>
              <a:t>در لیومیوم به خوبی شناخته نشده است اما تئوریهای زیر ثابت شده است :</a:t>
            </a:r>
          </a:p>
          <a:p>
            <a:endParaRPr lang="fa-IR" dirty="0" smtClean="0"/>
          </a:p>
          <a:p>
            <a:pPr marL="514350" indent="-514350">
              <a:buFont typeface="+mj-lt"/>
              <a:buAutoNum type="arabicPeriod"/>
            </a:pPr>
            <a:r>
              <a:rPr lang="fa-IR" dirty="0" smtClean="0"/>
              <a:t>ایجاد زخم روی یک لیومیوم ساب موکوس </a:t>
            </a:r>
          </a:p>
          <a:p>
            <a:pPr marL="514350" indent="-514350">
              <a:buFont typeface="+mj-lt"/>
              <a:buAutoNum type="arabicPeriod"/>
            </a:pPr>
            <a:r>
              <a:rPr lang="fa-IR" dirty="0" smtClean="0"/>
              <a:t>عدم تخمک گذاری </a:t>
            </a:r>
          </a:p>
          <a:p>
            <a:pPr marL="514350" indent="-514350">
              <a:buFont typeface="+mj-lt"/>
              <a:buAutoNum type="arabicPeriod"/>
            </a:pPr>
            <a:r>
              <a:rPr lang="fa-IR" dirty="0" smtClean="0"/>
              <a:t>افزایش سطح اندومتر </a:t>
            </a:r>
          </a:p>
          <a:p>
            <a:pPr marL="514350" indent="-514350">
              <a:buFont typeface="+mj-lt"/>
              <a:buAutoNum type="arabicPeriod"/>
            </a:pPr>
            <a:r>
              <a:rPr lang="fa-IR" dirty="0" smtClean="0"/>
              <a:t>کمپرسیون شبکه های وریدی میومتر واندومتر نزدیک تومور</a:t>
            </a:r>
            <a:endParaRPr lang="fa-I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dirty="0" smtClean="0"/>
              <a:t>درمان غیر جراحی :</a:t>
            </a:r>
          </a:p>
          <a:p>
            <a:r>
              <a:rPr lang="fa-IR" dirty="0" smtClean="0"/>
              <a:t>لیومیوم های بی علامت معمولا نیاز به جراحی ندارند </a:t>
            </a:r>
          </a:p>
          <a:p>
            <a:r>
              <a:rPr lang="fa-IR" dirty="0" smtClean="0"/>
              <a:t>درلیومیوم عمدتا تحت نظر گرفتن وپیگیری عاقلانه ودقیق بیمار اندیکاسون دارد مداخله درمانی باید برای اندیکاسیون ها و علایم خاص نگه داشته شود </a:t>
            </a:r>
          </a:p>
          <a:p>
            <a:r>
              <a:rPr lang="fa-IR" dirty="0" smtClean="0"/>
              <a:t>استفاده ازاگونیستهای </a:t>
            </a:r>
            <a:r>
              <a:rPr lang="en-US" dirty="0" smtClean="0"/>
              <a:t>GNRH </a:t>
            </a:r>
            <a:r>
              <a:rPr lang="fa-IR" dirty="0" smtClean="0"/>
              <a:t>باعث کاهشی معادل 40-60 درصد درحجم رحم میشود </a:t>
            </a:r>
            <a:endParaRPr lang="fa-I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10000"/>
          </a:bodyPr>
          <a:lstStyle/>
          <a:p>
            <a:r>
              <a:rPr lang="fa-IR" dirty="0" smtClean="0"/>
              <a:t>درمان جراحی :</a:t>
            </a:r>
          </a:p>
          <a:p>
            <a:pPr marL="514350" indent="-514350">
              <a:buFont typeface="+mj-lt"/>
              <a:buAutoNum type="arabicPeriod"/>
            </a:pPr>
            <a:r>
              <a:rPr lang="fa-IR" dirty="0" smtClean="0"/>
              <a:t>خونریزی زیاد و کم خونی ناشی از ان درصورت عدم پاسخ به درمان هورمونی یاسایر درمانهای محافظه کارانه </a:t>
            </a:r>
          </a:p>
          <a:p>
            <a:pPr marL="514350" indent="-514350">
              <a:buFont typeface="+mj-lt"/>
              <a:buAutoNum type="arabicPeriod"/>
            </a:pPr>
            <a:r>
              <a:rPr lang="fa-IR" dirty="0" smtClean="0"/>
              <a:t>درد مزمن همراه با دیس پارونی یادیسمنوره شدید  واحساس فشار یا درد در قسمت تحتانی شکم</a:t>
            </a:r>
          </a:p>
          <a:p>
            <a:pPr marL="514350" indent="-514350">
              <a:buFont typeface="+mj-lt"/>
              <a:buAutoNum type="arabicPeriod"/>
            </a:pPr>
            <a:endParaRPr lang="fa-IR" dirty="0" smtClean="0"/>
          </a:p>
          <a:p>
            <a:pPr marL="514350" indent="-514350">
              <a:buFont typeface="+mj-lt"/>
              <a:buAutoNum type="arabicPeriod"/>
            </a:pPr>
            <a:r>
              <a:rPr lang="fa-IR" dirty="0" smtClean="0"/>
              <a:t>درد حاد مانند درد ناشی از تورسیون میوم پایه دار یا پرولاپس فیبروئید زیر مخاطی </a:t>
            </a:r>
          </a:p>
          <a:p>
            <a:pPr marL="514350" indent="-514350">
              <a:buFont typeface="+mj-lt"/>
              <a:buAutoNum type="arabicPeriod"/>
            </a:pPr>
            <a:endParaRPr lang="fa-IR" dirty="0" smtClean="0"/>
          </a:p>
          <a:p>
            <a:pPr marL="514350" indent="-514350">
              <a:buFont typeface="+mj-lt"/>
              <a:buAutoNum type="arabicPeriod"/>
            </a:pPr>
            <a:r>
              <a:rPr lang="fa-IR" dirty="0" smtClean="0"/>
              <a:t>علایم یانشانه های ادراری مانند هیدرونفروز</a:t>
            </a:r>
          </a:p>
          <a:p>
            <a:pPr marL="514350" indent="-514350">
              <a:buFont typeface="+mj-lt"/>
              <a:buAutoNum type="arabicPeriod"/>
            </a:pPr>
            <a:r>
              <a:rPr lang="fa-IR" dirty="0" smtClean="0"/>
              <a:t>ناباروری همراه با میوم به عنوان تنها یافته غیر طبیعی </a:t>
            </a:r>
          </a:p>
          <a:p>
            <a:pPr marL="514350" indent="-514350">
              <a:buFont typeface="+mj-lt"/>
              <a:buAutoNum type="arabicPeriod"/>
            </a:pPr>
            <a:endParaRPr lang="fa-IR" dirty="0" smtClean="0"/>
          </a:p>
          <a:p>
            <a:pPr marL="514350" indent="-514350">
              <a:buFont typeface="+mj-lt"/>
              <a:buAutoNum type="arabicPeriod"/>
            </a:pPr>
            <a:r>
              <a:rPr lang="fa-IR" dirty="0" smtClean="0"/>
              <a:t>سقط راجعه همراه با تغییر شگل حفره اندومتر </a:t>
            </a:r>
            <a:endParaRPr lang="fa-I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ضایعات سرویکس </a:t>
            </a:r>
            <a:endParaRPr lang="fa-IR" dirty="0"/>
          </a:p>
        </p:txBody>
      </p:sp>
      <p:sp>
        <p:nvSpPr>
          <p:cNvPr id="3" name="Content Placeholder 2"/>
          <p:cNvSpPr>
            <a:spLocks noGrp="1"/>
          </p:cNvSpPr>
          <p:nvPr>
            <p:ph idx="1"/>
          </p:nvPr>
        </p:nvSpPr>
        <p:spPr/>
        <p:txBody>
          <a:bodyPr/>
          <a:lstStyle/>
          <a:p>
            <a:r>
              <a:rPr lang="fa-IR" dirty="0" smtClean="0"/>
              <a:t>ضایعات سرویکس به طور عمده خونریزی بین قاعدگی یا خونریزی بعد از نزدیکی ایجاد میکنند  </a:t>
            </a:r>
          </a:p>
          <a:p>
            <a:pPr marL="514350" indent="-514350"/>
            <a:r>
              <a:rPr lang="fa-IR" dirty="0" smtClean="0"/>
              <a:t>مهمترین ضایعات سرویکال :</a:t>
            </a:r>
          </a:p>
          <a:p>
            <a:pPr marL="514350" indent="-514350">
              <a:buFont typeface="+mj-lt"/>
              <a:buAutoNum type="arabicPeriod"/>
            </a:pPr>
            <a:r>
              <a:rPr lang="fa-IR" dirty="0" smtClean="0"/>
              <a:t>پولیپهای اندوسرویکال </a:t>
            </a:r>
          </a:p>
          <a:p>
            <a:pPr marL="514350" indent="-514350">
              <a:buFont typeface="+mj-lt"/>
              <a:buAutoNum type="arabicPeriod"/>
            </a:pPr>
            <a:r>
              <a:rPr lang="fa-IR" dirty="0" smtClean="0"/>
              <a:t>ضایعات عفونی سرویکس مثل کوندیلوما زخمهای ناشی از </a:t>
            </a:r>
            <a:r>
              <a:rPr lang="en-US" dirty="0" smtClean="0"/>
              <a:t>HSV</a:t>
            </a:r>
            <a:endParaRPr lang="fa-IR" dirty="0" smtClean="0"/>
          </a:p>
          <a:p>
            <a:pPr marL="514350" indent="-514350">
              <a:buFont typeface="+mj-lt"/>
              <a:buAutoNum type="arabicPeriod"/>
            </a:pPr>
            <a:r>
              <a:rPr lang="fa-IR" dirty="0" smtClean="0"/>
              <a:t>سرویسیت ها به خصوص سرویسیت کلامیدیایی </a:t>
            </a:r>
          </a:p>
          <a:p>
            <a:pPr marL="514350" indent="-514350">
              <a:buFont typeface="+mj-lt"/>
              <a:buAutoNum type="arabicPeriod"/>
            </a:pPr>
            <a:r>
              <a:rPr lang="fa-IR" dirty="0" smtClean="0"/>
              <a:t>کیستهای نابوتین </a:t>
            </a:r>
          </a:p>
          <a:p>
            <a:pPr marL="514350" indent="-514350">
              <a:buFont typeface="+mj-lt"/>
              <a:buAutoNum type="arabicPeriod"/>
            </a:pPr>
            <a:r>
              <a:rPr lang="en-US" dirty="0" smtClean="0"/>
              <a:t>EVERSION</a:t>
            </a:r>
            <a:r>
              <a:rPr lang="fa-IR" dirty="0" smtClean="0"/>
              <a:t>سرویکس</a:t>
            </a:r>
            <a:endParaRPr lang="fa-I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علل هماتولوژیک </a:t>
            </a:r>
            <a:endParaRPr lang="fa-IR" dirty="0"/>
          </a:p>
        </p:txBody>
      </p:sp>
      <p:sp>
        <p:nvSpPr>
          <p:cNvPr id="3" name="Content Placeholder 2"/>
          <p:cNvSpPr>
            <a:spLocks noGrp="1"/>
          </p:cNvSpPr>
          <p:nvPr>
            <p:ph idx="1"/>
          </p:nvPr>
        </p:nvSpPr>
        <p:spPr/>
        <p:txBody>
          <a:bodyPr/>
          <a:lstStyle/>
          <a:p>
            <a:r>
              <a:rPr lang="en-US" dirty="0" smtClean="0"/>
              <a:t>AUB </a:t>
            </a:r>
            <a:r>
              <a:rPr lang="fa-IR" dirty="0" smtClean="0"/>
              <a:t>های شدید بایدذهن پزشک را معطوف به علل هماتولوژیک نماید:</a:t>
            </a:r>
          </a:p>
          <a:p>
            <a:endParaRPr lang="fa-IR" dirty="0" smtClean="0"/>
          </a:p>
          <a:p>
            <a:r>
              <a:rPr lang="fa-IR" dirty="0" smtClean="0"/>
              <a:t>اختلالات انعقادی مثل فونویلبراند </a:t>
            </a:r>
          </a:p>
          <a:p>
            <a:endParaRPr lang="fa-IR" dirty="0" smtClean="0"/>
          </a:p>
          <a:p>
            <a:r>
              <a:rPr lang="fa-IR" dirty="0" smtClean="0"/>
              <a:t>بدخیمی های خونی مثل لوسمی ها </a:t>
            </a:r>
          </a:p>
          <a:p>
            <a:endParaRPr lang="fa-IR" dirty="0" smtClean="0"/>
          </a:p>
          <a:p>
            <a:r>
              <a:rPr lang="fa-IR" dirty="0" smtClean="0"/>
              <a:t>اختلالات پلاکت مثل ترومبو سیتوپنی </a:t>
            </a:r>
          </a:p>
          <a:p>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37192"/>
          </a:xfrm>
        </p:spPr>
        <p:txBody>
          <a:bodyPr>
            <a:normAutofit/>
          </a:bodyPr>
          <a:lstStyle/>
          <a:p>
            <a:r>
              <a:rPr lang="en-US" sz="2400" dirty="0" smtClean="0"/>
              <a:t>AUB</a:t>
            </a:r>
            <a:r>
              <a:rPr lang="fa-IR" sz="2400" dirty="0" smtClean="0"/>
              <a:t>قبل از بلوغ در دو دوره قابل بررسی است:</a:t>
            </a:r>
            <a:endParaRPr lang="fa-IR" sz="2400" dirty="0"/>
          </a:p>
        </p:txBody>
      </p:sp>
      <p:sp>
        <p:nvSpPr>
          <p:cNvPr id="3" name="Content Placeholder 2"/>
          <p:cNvSpPr>
            <a:spLocks noGrp="1"/>
          </p:cNvSpPr>
          <p:nvPr>
            <p:ph idx="1"/>
          </p:nvPr>
        </p:nvSpPr>
        <p:spPr/>
        <p:txBody>
          <a:bodyPr/>
          <a:lstStyle/>
          <a:p>
            <a:pPr marL="514350" indent="-514350">
              <a:buFont typeface="+mj-lt"/>
              <a:buAutoNum type="arabicPeriod"/>
            </a:pPr>
            <a:r>
              <a:rPr lang="fa-IR" dirty="0" smtClean="0"/>
              <a:t>دوران نوزادی</a:t>
            </a:r>
          </a:p>
          <a:p>
            <a:pPr marL="514350" indent="-514350">
              <a:buFont typeface="+mj-lt"/>
              <a:buAutoNum type="arabicPeriod"/>
            </a:pPr>
            <a:r>
              <a:rPr lang="fa-IR" dirty="0" smtClean="0"/>
              <a:t>دوران بعد از نوزادی</a:t>
            </a:r>
            <a:endParaRPr lang="fa-I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علل عفونی </a:t>
            </a:r>
            <a:endParaRPr lang="fa-IR" dirty="0"/>
          </a:p>
        </p:txBody>
      </p:sp>
      <p:sp>
        <p:nvSpPr>
          <p:cNvPr id="3" name="Content Placeholder 2"/>
          <p:cNvSpPr>
            <a:spLocks noGrp="1"/>
          </p:cNvSpPr>
          <p:nvPr>
            <p:ph idx="1"/>
          </p:nvPr>
        </p:nvSpPr>
        <p:spPr/>
        <p:txBody>
          <a:bodyPr/>
          <a:lstStyle/>
          <a:p>
            <a:r>
              <a:rPr lang="fa-IR" dirty="0" smtClean="0"/>
              <a:t>سرویسیت ها به خصوص سرویسیت کلامیدیایی</a:t>
            </a:r>
          </a:p>
          <a:p>
            <a:endParaRPr lang="fa-IR" dirty="0" smtClean="0"/>
          </a:p>
          <a:p>
            <a:endParaRPr lang="fa-IR" dirty="0" smtClean="0"/>
          </a:p>
          <a:p>
            <a:endParaRPr lang="fa-IR" dirty="0" smtClean="0"/>
          </a:p>
          <a:p>
            <a:r>
              <a:rPr lang="fa-IR" dirty="0" smtClean="0"/>
              <a:t>اندومتریت و</a:t>
            </a:r>
            <a:r>
              <a:rPr lang="en-US" dirty="0" smtClean="0"/>
              <a:t>PID</a:t>
            </a:r>
            <a:endParaRPr lang="fa-IR"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نئوپلازیها </a:t>
            </a:r>
            <a:endParaRPr lang="fa-IR" dirty="0"/>
          </a:p>
        </p:txBody>
      </p:sp>
      <p:sp>
        <p:nvSpPr>
          <p:cNvPr id="3" name="Content Placeholder 2"/>
          <p:cNvSpPr>
            <a:spLocks noGrp="1"/>
          </p:cNvSpPr>
          <p:nvPr>
            <p:ph idx="1"/>
          </p:nvPr>
        </p:nvSpPr>
        <p:spPr/>
        <p:txBody>
          <a:bodyPr/>
          <a:lstStyle/>
          <a:p>
            <a:r>
              <a:rPr lang="fa-IR" dirty="0" smtClean="0"/>
              <a:t>کانسر سرویکس </a:t>
            </a:r>
          </a:p>
          <a:p>
            <a:endParaRPr lang="fa-IR" dirty="0" smtClean="0"/>
          </a:p>
          <a:p>
            <a:r>
              <a:rPr lang="fa-IR" dirty="0" smtClean="0"/>
              <a:t>هیپرپلازی اندومتر </a:t>
            </a:r>
          </a:p>
          <a:p>
            <a:endParaRPr lang="fa-IR" dirty="0" smtClean="0"/>
          </a:p>
          <a:p>
            <a:r>
              <a:rPr lang="fa-IR" dirty="0" smtClean="0"/>
              <a:t>کارسینومای اندومتر </a:t>
            </a:r>
          </a:p>
          <a:p>
            <a:endParaRPr lang="fa-IR" dirty="0" smtClean="0"/>
          </a:p>
          <a:p>
            <a:r>
              <a:rPr lang="fa-IR" dirty="0" smtClean="0"/>
              <a:t>نئوپلازی واژن </a:t>
            </a:r>
          </a:p>
          <a:p>
            <a:endParaRPr lang="fa-I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dirty="0" smtClean="0"/>
              <a:t>مهمترین تشخیص های افتراقی خونریزی پس از نزدیکی درسنین پس از باروری :</a:t>
            </a:r>
          </a:p>
          <a:p>
            <a:endParaRPr lang="fa-IR" dirty="0" smtClean="0"/>
          </a:p>
          <a:p>
            <a:r>
              <a:rPr lang="fa-IR" dirty="0" smtClean="0"/>
              <a:t>سرویسیت</a:t>
            </a:r>
          </a:p>
          <a:p>
            <a:r>
              <a:rPr lang="fa-IR" dirty="0" smtClean="0"/>
              <a:t>کانسر سرویکس </a:t>
            </a:r>
          </a:p>
          <a:p>
            <a:endParaRPr lang="fa-IR" dirty="0" smtClean="0"/>
          </a:p>
          <a:p>
            <a:endParaRPr lang="fa-IR" dirty="0" smtClean="0"/>
          </a:p>
          <a:p>
            <a:r>
              <a:rPr lang="fa-IR" dirty="0" smtClean="0"/>
              <a:t>خونریزی پس از نزدیکی در سنین باروری باید ناشی از کانسر سرویکس تلقی شود مگر اینکه خلافش ثابت شود </a:t>
            </a:r>
            <a:endParaRPr lang="fa-I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روشهای درمانی در </a:t>
            </a:r>
            <a:r>
              <a:rPr lang="en-US" dirty="0" smtClean="0"/>
              <a:t>AUB</a:t>
            </a:r>
            <a:endParaRPr lang="fa-IR" dirty="0"/>
          </a:p>
        </p:txBody>
      </p:sp>
      <p:sp>
        <p:nvSpPr>
          <p:cNvPr id="3" name="Content Placeholder 2"/>
          <p:cNvSpPr>
            <a:spLocks noGrp="1"/>
          </p:cNvSpPr>
          <p:nvPr>
            <p:ph idx="1"/>
          </p:nvPr>
        </p:nvSpPr>
        <p:spPr/>
        <p:txBody>
          <a:bodyPr>
            <a:normAutofit fontScale="55000" lnSpcReduction="20000"/>
          </a:bodyPr>
          <a:lstStyle/>
          <a:p>
            <a:pPr>
              <a:buNone/>
            </a:pPr>
            <a:r>
              <a:rPr lang="fa-IR" dirty="0" smtClean="0"/>
              <a:t>روشهای غیر جراحی </a:t>
            </a:r>
          </a:p>
          <a:p>
            <a:pPr>
              <a:buNone/>
            </a:pPr>
            <a:endParaRPr lang="fa-IR" dirty="0" smtClean="0"/>
          </a:p>
          <a:p>
            <a:pPr>
              <a:buNone/>
            </a:pPr>
            <a:r>
              <a:rPr lang="fa-IR" dirty="0" smtClean="0"/>
              <a:t>الف :</a:t>
            </a:r>
            <a:r>
              <a:rPr lang="en-US" dirty="0" smtClean="0"/>
              <a:t>NSAID S</a:t>
            </a:r>
            <a:r>
              <a:rPr lang="fa-IR" dirty="0" smtClean="0"/>
              <a:t>: مانند ایبوبروفن و مفنامیک اسید خونریزی قاعدگی را 30-50 درصد کاهش میدهند</a:t>
            </a:r>
          </a:p>
          <a:p>
            <a:pPr>
              <a:buNone/>
            </a:pPr>
            <a:r>
              <a:rPr lang="fa-IR" dirty="0" smtClean="0"/>
              <a:t> </a:t>
            </a:r>
          </a:p>
          <a:p>
            <a:pPr>
              <a:buNone/>
            </a:pPr>
            <a:r>
              <a:rPr lang="fa-IR" dirty="0" smtClean="0"/>
              <a:t>ب : </a:t>
            </a:r>
            <a:r>
              <a:rPr lang="en-US" dirty="0" smtClean="0"/>
              <a:t>OCP</a:t>
            </a:r>
            <a:r>
              <a:rPr lang="fa-IR" dirty="0" smtClean="0"/>
              <a:t> :به خصوص نوع </a:t>
            </a:r>
            <a:r>
              <a:rPr lang="en-US" dirty="0" smtClean="0"/>
              <a:t>LD </a:t>
            </a:r>
            <a:r>
              <a:rPr lang="fa-IR" dirty="0" smtClean="0"/>
              <a:t> درکاهش خونریزی قاعدگی موثر است  </a:t>
            </a:r>
          </a:p>
          <a:p>
            <a:pPr>
              <a:buNone/>
            </a:pPr>
            <a:r>
              <a:rPr lang="fa-IR" dirty="0" smtClean="0"/>
              <a:t>پ: پروژستین ها</a:t>
            </a:r>
          </a:p>
          <a:p>
            <a:pPr>
              <a:buNone/>
            </a:pPr>
            <a:endParaRPr lang="fa-IR" dirty="0" smtClean="0"/>
          </a:p>
          <a:p>
            <a:pPr>
              <a:buNone/>
            </a:pPr>
            <a:r>
              <a:rPr lang="fa-IR" dirty="0" smtClean="0"/>
              <a:t>ت: قرصهای مدروکسی پروژسترون استات با دوز 10میلی گرم به مدت 10 روز در هر ماه خونریزی ناشی از </a:t>
            </a:r>
            <a:r>
              <a:rPr lang="en-US" dirty="0" smtClean="0"/>
              <a:t>WITHDRAWAL </a:t>
            </a:r>
            <a:r>
              <a:rPr lang="fa-IR" dirty="0" smtClean="0"/>
              <a:t> را تحریک میکند واز ایجاد هیپر پلازی اندومتر به دنبال عدم تخمک گذاری جلو گیری میکند</a:t>
            </a:r>
          </a:p>
          <a:p>
            <a:pPr>
              <a:buNone/>
            </a:pPr>
            <a:r>
              <a:rPr lang="fa-IR" dirty="0" smtClean="0"/>
              <a:t> </a:t>
            </a:r>
          </a:p>
          <a:p>
            <a:pPr>
              <a:buNone/>
            </a:pPr>
            <a:r>
              <a:rPr lang="fa-IR" dirty="0" smtClean="0"/>
              <a:t>ث:ترکیبات طولانی اثر :دپو برای ایجاد امنوره در زنانیکه در ریسک خونریزی شدید قرار دارند </a:t>
            </a:r>
          </a:p>
          <a:p>
            <a:pPr>
              <a:buNone/>
            </a:pPr>
            <a:endParaRPr lang="fa-IR" dirty="0" smtClean="0"/>
          </a:p>
          <a:p>
            <a:pPr>
              <a:buNone/>
            </a:pPr>
            <a:r>
              <a:rPr lang="fa-IR" dirty="0" smtClean="0"/>
              <a:t>ج : امپولهای پروژسترونی :به صورت دوز واحد 50-100 میلی گرم </a:t>
            </a:r>
          </a:p>
          <a:p>
            <a:pPr>
              <a:buNone/>
            </a:pPr>
            <a:endParaRPr lang="fa-IR" dirty="0" smtClean="0"/>
          </a:p>
          <a:p>
            <a:pPr>
              <a:buNone/>
            </a:pPr>
            <a:r>
              <a:rPr lang="fa-IR" dirty="0" smtClean="0"/>
              <a:t>چ:</a:t>
            </a:r>
            <a:r>
              <a:rPr lang="en-US" dirty="0" smtClean="0"/>
              <a:t>IUD</a:t>
            </a:r>
            <a:r>
              <a:rPr lang="fa-IR" dirty="0" smtClean="0"/>
              <a:t>:در اروپا ای یو دی با ترکیب پروژستینی برای درمان خونریزی در زنانیکه تشخیص </a:t>
            </a:r>
            <a:r>
              <a:rPr lang="en-US" dirty="0" smtClean="0"/>
              <a:t>DUB</a:t>
            </a:r>
            <a:r>
              <a:rPr lang="fa-IR" dirty="0" smtClean="0"/>
              <a:t> برای انها گذاشته شده است استفاده میشود که خونریزی قاعدگی ودیس منوره را کاهش میدهد </a:t>
            </a:r>
            <a:endParaRPr lang="fa-I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dirty="0" smtClean="0"/>
              <a:t>روش های جراحی هم برای بیمارانی که درمان </a:t>
            </a:r>
          </a:p>
          <a:p>
            <a:r>
              <a:rPr lang="fa-IR" dirty="0" smtClean="0"/>
              <a:t>دارویی نا موفق باشد یا کنتر اندیکاسیون داشته </a:t>
            </a:r>
          </a:p>
          <a:p>
            <a:r>
              <a:rPr lang="fa-IR" dirty="0" smtClean="0"/>
              <a:t>باشد استفاده میشود </a:t>
            </a:r>
          </a:p>
          <a:p>
            <a:endParaRPr lang="fa-I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AUB </a:t>
            </a:r>
            <a:r>
              <a:rPr lang="fa-IR" dirty="0" smtClean="0"/>
              <a:t>یائسگی </a:t>
            </a:r>
            <a:endParaRPr lang="fa-IR" dirty="0"/>
          </a:p>
        </p:txBody>
      </p:sp>
      <p:sp>
        <p:nvSpPr>
          <p:cNvPr id="3" name="Content Placeholder 2"/>
          <p:cNvSpPr>
            <a:spLocks noGrp="1"/>
          </p:cNvSpPr>
          <p:nvPr>
            <p:ph idx="1"/>
          </p:nvPr>
        </p:nvSpPr>
        <p:spPr/>
        <p:txBody>
          <a:bodyPr>
            <a:normAutofit lnSpcReduction="10000"/>
          </a:bodyPr>
          <a:lstStyle/>
          <a:p>
            <a:r>
              <a:rPr lang="fa-IR" dirty="0" smtClean="0"/>
              <a:t>تشخیص های افتراقی خونریزی یائسگی :</a:t>
            </a:r>
          </a:p>
          <a:p>
            <a:r>
              <a:rPr lang="fa-IR" dirty="0" smtClean="0"/>
              <a:t>علل خوش خیم :</a:t>
            </a:r>
          </a:p>
          <a:p>
            <a:pPr marL="514350" indent="-514350">
              <a:buFont typeface="+mj-lt"/>
              <a:buAutoNum type="arabicPeriod"/>
            </a:pPr>
            <a:r>
              <a:rPr lang="fa-IR" dirty="0" smtClean="0"/>
              <a:t>هورمون های اگزوژن </a:t>
            </a:r>
          </a:p>
          <a:p>
            <a:pPr marL="514350" indent="-514350">
              <a:buFont typeface="+mj-lt"/>
              <a:buAutoNum type="arabicPeriod"/>
            </a:pPr>
            <a:r>
              <a:rPr lang="fa-IR" dirty="0" smtClean="0"/>
              <a:t>اندومتریت و یا واژینیت اتروفیک </a:t>
            </a:r>
          </a:p>
          <a:p>
            <a:pPr marL="514350" indent="-514350">
              <a:buFont typeface="+mj-lt"/>
              <a:buAutoNum type="arabicPeriod"/>
            </a:pPr>
            <a:r>
              <a:rPr lang="fa-IR" dirty="0" smtClean="0"/>
              <a:t>پولیپ های اندومتر یاسرویکس </a:t>
            </a:r>
          </a:p>
          <a:p>
            <a:pPr marL="514350" indent="-514350">
              <a:buFont typeface="+mj-lt"/>
              <a:buAutoNum type="arabicPeriod"/>
            </a:pPr>
            <a:r>
              <a:rPr lang="fa-IR" dirty="0" smtClean="0"/>
              <a:t>تروما </a:t>
            </a:r>
          </a:p>
          <a:p>
            <a:pPr marL="514350" indent="-514350"/>
            <a:r>
              <a:rPr lang="fa-IR" dirty="0" smtClean="0"/>
              <a:t>علل بدخیم :</a:t>
            </a:r>
          </a:p>
          <a:p>
            <a:pPr marL="514350" indent="-514350">
              <a:buFont typeface="+mj-lt"/>
              <a:buAutoNum type="arabicPeriod"/>
            </a:pPr>
            <a:r>
              <a:rPr lang="fa-IR" dirty="0" smtClean="0"/>
              <a:t>کانسر اندومتر </a:t>
            </a:r>
          </a:p>
          <a:p>
            <a:pPr marL="514350" indent="-514350">
              <a:buFont typeface="+mj-lt"/>
              <a:buAutoNum type="arabicPeriod"/>
            </a:pPr>
            <a:r>
              <a:rPr lang="fa-IR" dirty="0" smtClean="0"/>
              <a:t>هیپرپلازی اندومتر </a:t>
            </a:r>
          </a:p>
          <a:p>
            <a:pPr marL="514350" indent="-514350">
              <a:buFont typeface="+mj-lt"/>
              <a:buAutoNum type="arabicPeriod"/>
            </a:pPr>
            <a:r>
              <a:rPr lang="fa-IR" dirty="0" smtClean="0"/>
              <a:t>کانسر سرویکس </a:t>
            </a:r>
          </a:p>
          <a:p>
            <a:pPr marL="514350" indent="-514350">
              <a:buFont typeface="+mj-lt"/>
              <a:buAutoNum type="arabicPeriod"/>
            </a:pPr>
            <a:r>
              <a:rPr lang="fa-IR" dirty="0" smtClean="0"/>
              <a:t>بدخیمی های تخمدان </a:t>
            </a:r>
          </a:p>
          <a:p>
            <a:endParaRPr lang="fa-IR" dirty="0" smtClean="0"/>
          </a:p>
          <a:p>
            <a:pPr>
              <a:buNone/>
            </a:pPr>
            <a:endParaRPr lang="fa-I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dirty="0" smtClean="0"/>
              <a:t>درمان جایگزینی با هورمون های جنسی ممکن است منجر به خونریزی درزنان یائسه شود </a:t>
            </a:r>
          </a:p>
          <a:p>
            <a:endParaRPr lang="fa-IR" dirty="0" smtClean="0"/>
          </a:p>
          <a:p>
            <a:r>
              <a:rPr lang="fa-IR" dirty="0" smtClean="0"/>
              <a:t>پولیپهای اندومتر وابنورمالیته ها ی دیگر میتوانند در زنانی که تاموکسیفن دریافت میکنند دیده شود </a:t>
            </a:r>
          </a:p>
          <a:p>
            <a:endParaRPr lang="fa-IR" dirty="0" smtClean="0"/>
          </a:p>
          <a:p>
            <a:r>
              <a:rPr lang="fa-IR" dirty="0" smtClean="0"/>
              <a:t>حداقل ¼ زنان یائسه که دچار خونریزی واژینال هستند یک ضایعه نئو پلاستیک دارند بنابراین باید بذخیمی ها </a:t>
            </a:r>
            <a:r>
              <a:rPr lang="en-US" dirty="0" smtClean="0"/>
              <a:t>R/O</a:t>
            </a:r>
            <a:r>
              <a:rPr lang="fa-IR" dirty="0" smtClean="0"/>
              <a:t>شوند به خصوص کانسر اندومتر </a:t>
            </a:r>
          </a:p>
          <a:p>
            <a:endParaRPr lang="fa-I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تشخیص </a:t>
            </a:r>
            <a:endParaRPr lang="fa-IR" dirty="0"/>
          </a:p>
        </p:txBody>
      </p:sp>
      <p:sp>
        <p:nvSpPr>
          <p:cNvPr id="3" name="Content Placeholder 2"/>
          <p:cNvSpPr>
            <a:spLocks noGrp="1"/>
          </p:cNvSpPr>
          <p:nvPr>
            <p:ph idx="1"/>
          </p:nvPr>
        </p:nvSpPr>
        <p:spPr/>
        <p:txBody>
          <a:bodyPr>
            <a:normAutofit fontScale="92500" lnSpcReduction="10000"/>
          </a:bodyPr>
          <a:lstStyle/>
          <a:p>
            <a:r>
              <a:rPr lang="fa-IR" dirty="0" smtClean="0"/>
              <a:t>گرفتن تاریخچه و معاینه لگنی :برای تشخیص ضایعات لوکال </a:t>
            </a:r>
          </a:p>
          <a:p>
            <a:endParaRPr lang="fa-IR" dirty="0" smtClean="0"/>
          </a:p>
          <a:p>
            <a:r>
              <a:rPr lang="fa-IR" dirty="0" smtClean="0"/>
              <a:t>پاپ اسمیر :برای ارزیابی سیتولوژی </a:t>
            </a:r>
          </a:p>
          <a:p>
            <a:endParaRPr lang="fa-IR" dirty="0" smtClean="0"/>
          </a:p>
          <a:p>
            <a:r>
              <a:rPr lang="fa-IR" dirty="0" smtClean="0"/>
              <a:t>نمونه گیری از اندومتر </a:t>
            </a:r>
          </a:p>
          <a:p>
            <a:endParaRPr lang="fa-IR" dirty="0" smtClean="0"/>
          </a:p>
          <a:p>
            <a:r>
              <a:rPr lang="fa-IR" dirty="0" smtClean="0"/>
              <a:t>سونو گرافی لگن </a:t>
            </a:r>
          </a:p>
          <a:p>
            <a:endParaRPr lang="fa-IR" dirty="0" smtClean="0"/>
          </a:p>
          <a:p>
            <a:r>
              <a:rPr lang="fa-IR" dirty="0" smtClean="0"/>
              <a:t>هرگونه خونریزی واژینال بعد از یائسگی به شرطی که هورمون تراپی نشده باشد باید با نمونه گیری از اندومتر ارزیابی شود </a:t>
            </a:r>
          </a:p>
          <a:p>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smtClean="0"/>
              <a:t>دوران نوزادی</a:t>
            </a:r>
            <a:br>
              <a:rPr lang="fa-IR" dirty="0" smtClean="0"/>
            </a:br>
            <a:endParaRPr lang="fa-IR" dirty="0"/>
          </a:p>
        </p:txBody>
      </p:sp>
      <p:sp>
        <p:nvSpPr>
          <p:cNvPr id="3" name="Content Placeholder 2"/>
          <p:cNvSpPr>
            <a:spLocks noGrp="1"/>
          </p:cNvSpPr>
          <p:nvPr>
            <p:ph idx="1"/>
          </p:nvPr>
        </p:nvSpPr>
        <p:spPr/>
        <p:txBody>
          <a:bodyPr>
            <a:normAutofit/>
          </a:bodyPr>
          <a:lstStyle/>
          <a:p>
            <a:r>
              <a:rPr lang="fa-IR" dirty="0" smtClean="0"/>
              <a:t>در دوران نوزادی خونریزی واژینال نادر است جز اینکه در چند روز اول تولد خونریزی خفیفی ممکن است رخ دهد که علت آن افت ناگهانی سطوح بالای استروژن های مادری در خون نوزاد پس از تولد است و نیاز به هیچ اقدامی نمی باشد و خودبخود قطع می شود</a:t>
            </a:r>
          </a:p>
          <a:p>
            <a:r>
              <a:rPr lang="fa-IR" dirty="0" smtClean="0"/>
              <a:t>در کودکان گاهی اوقات تعیین منشا خونریزی مشکل است و ممکن است خونریزی با منشا ادراری و با منشا گوارشی اشتباها خونریزی واژینال تلقی می شود</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7239000" cy="1143000"/>
          </a:xfrm>
        </p:spPr>
        <p:txBody>
          <a:bodyPr/>
          <a:lstStyle/>
          <a:p>
            <a:pPr algn="ctr"/>
            <a:r>
              <a:rPr lang="fa-IR" dirty="0" smtClean="0"/>
              <a:t>تشخص افتراقی</a:t>
            </a:r>
            <a:endParaRPr lang="fa-IR"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fa-IR" dirty="0" smtClean="0"/>
              <a:t>جسم خارجی</a:t>
            </a:r>
          </a:p>
          <a:p>
            <a:pPr marL="514350" indent="-514350">
              <a:buFont typeface="+mj-lt"/>
              <a:buAutoNum type="arabicPeriod"/>
            </a:pPr>
            <a:r>
              <a:rPr lang="fa-IR" dirty="0" smtClean="0"/>
              <a:t>واژینیت</a:t>
            </a:r>
          </a:p>
          <a:p>
            <a:pPr marL="514350" indent="-514350">
              <a:buFont typeface="+mj-lt"/>
              <a:buAutoNum type="arabicPeriod"/>
            </a:pPr>
            <a:r>
              <a:rPr lang="fa-IR" dirty="0" smtClean="0"/>
              <a:t>تروما</a:t>
            </a:r>
          </a:p>
          <a:p>
            <a:pPr marL="514350" indent="-514350">
              <a:buFont typeface="+mj-lt"/>
              <a:buAutoNum type="arabicPeriod"/>
            </a:pPr>
            <a:r>
              <a:rPr lang="fa-IR" dirty="0" smtClean="0"/>
              <a:t>بلوغ زودرس</a:t>
            </a:r>
          </a:p>
          <a:p>
            <a:pPr marL="514350" indent="-514350">
              <a:buFont typeface="+mj-lt"/>
              <a:buAutoNum type="arabicPeriod"/>
            </a:pPr>
            <a:r>
              <a:rPr lang="fa-IR" dirty="0" smtClean="0"/>
              <a:t>تومور واژن</a:t>
            </a:r>
          </a:p>
          <a:p>
            <a:pPr marL="514350" indent="-514350">
              <a:buFont typeface="+mj-lt"/>
              <a:buAutoNum type="arabicPeriod"/>
            </a:pPr>
            <a:r>
              <a:rPr lang="fa-IR" dirty="0" smtClean="0"/>
              <a:t>ضایعات ولو</a:t>
            </a:r>
          </a:p>
          <a:p>
            <a:pPr marL="514350" indent="-514350">
              <a:buNone/>
            </a:pPr>
            <a:r>
              <a:rPr lang="fa-IR" dirty="0" smtClean="0"/>
              <a:t>ولویت-تروما-لیکن اسکلروزیس-کوندیلوما-مولوسکوم کونتاژیوزوم-پرولاپس پیشابراه</a:t>
            </a:r>
          </a:p>
          <a:p>
            <a:pPr marL="514350" indent="-514350">
              <a:buNone/>
            </a:pPr>
            <a:r>
              <a:rPr lang="fa-IR" dirty="0" smtClean="0"/>
              <a:t>7-استفاده از استروژن های اگزوژن</a:t>
            </a:r>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جسم خارجی </a:t>
            </a:r>
            <a:endParaRPr lang="fa-IR" dirty="0"/>
          </a:p>
        </p:txBody>
      </p:sp>
      <p:sp>
        <p:nvSpPr>
          <p:cNvPr id="3" name="Content Placeholder 2"/>
          <p:cNvSpPr>
            <a:spLocks noGrp="1"/>
          </p:cNvSpPr>
          <p:nvPr>
            <p:ph idx="1"/>
          </p:nvPr>
        </p:nvSpPr>
        <p:spPr/>
        <p:txBody>
          <a:bodyPr/>
          <a:lstStyle/>
          <a:p>
            <a:r>
              <a:rPr lang="fa-IR" dirty="0" smtClean="0"/>
              <a:t>جسم خارجی در واژن از علل شایع خونریزی واژینال است که ممکن است چرکی یا خونی باشد.</a:t>
            </a:r>
          </a:p>
          <a:p>
            <a:r>
              <a:rPr lang="fa-IR" dirty="0" smtClean="0"/>
              <a:t>هشدار:</a:t>
            </a:r>
          </a:p>
          <a:p>
            <a:r>
              <a:rPr lang="fa-IR" dirty="0" smtClean="0"/>
              <a:t>وجود جسم خارجی در واژن یک بچه ممکن است سوءاستفاده جنسی باشد</a:t>
            </a:r>
          </a:p>
          <a:p>
            <a:pPr>
              <a:buNone/>
            </a:pP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تروما</a:t>
            </a:r>
            <a:endParaRPr lang="fa-IR" dirty="0"/>
          </a:p>
        </p:txBody>
      </p:sp>
      <p:sp>
        <p:nvSpPr>
          <p:cNvPr id="3" name="Content Placeholder 2"/>
          <p:cNvSpPr>
            <a:spLocks noGrp="1"/>
          </p:cNvSpPr>
          <p:nvPr>
            <p:ph idx="1"/>
          </p:nvPr>
        </p:nvSpPr>
        <p:spPr/>
        <p:txBody>
          <a:bodyPr/>
          <a:lstStyle/>
          <a:p>
            <a:r>
              <a:rPr lang="fa-IR" dirty="0" smtClean="0"/>
              <a:t>در ترومای وارد به ناحیه ولو و واژن بچه اولین احتمال سواستفاده جنسی است</a:t>
            </a:r>
          </a:p>
          <a:p>
            <a:r>
              <a:rPr lang="fa-IR" dirty="0" smtClean="0"/>
              <a:t>افتراق ترومای عمدی با غیر عمدی:</a:t>
            </a:r>
          </a:p>
          <a:p>
            <a:pPr>
              <a:buNone/>
            </a:pPr>
            <a:r>
              <a:rPr lang="fa-IR" dirty="0" smtClean="0"/>
              <a:t>تروما غیر عمدی:ناحیه قدامی ولو را درگیر میکند</a:t>
            </a:r>
          </a:p>
          <a:p>
            <a:pPr>
              <a:buNone/>
            </a:pPr>
            <a:r>
              <a:rPr lang="fa-IR" dirty="0" smtClean="0"/>
              <a:t>تروما عمدی :به صورت ضایعات نفوذ کنندهای تظاهر میکند که به فورشت ضربه میزند واز حلقه بکارت میگذرد</a:t>
            </a:r>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a:p>
            <a:endParaRPr lang="fa-IR"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550</TotalTime>
  <Words>2623</Words>
  <Application>Microsoft Office PowerPoint</Application>
  <PresentationFormat>On-screen Show (4:3)</PresentationFormat>
  <Paragraphs>574</Paragraphs>
  <Slides>57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57</vt:i4>
      </vt:variant>
    </vt:vector>
  </HeadingPairs>
  <TitlesOfParts>
    <vt:vector size="59" baseType="lpstr">
      <vt:lpstr>Opulent</vt:lpstr>
      <vt:lpstr>Presentation</vt:lpstr>
      <vt:lpstr>Slide 1</vt:lpstr>
      <vt:lpstr>Slide 2</vt:lpstr>
      <vt:lpstr>خونریزی غیر طبیعی از واژن یکی از مشکلات شایعی است که در بخش زنان و مطب های خصوصی گریبان گیر پزشکان می باشد.</vt:lpstr>
      <vt:lpstr>AUBقبل از بلوغ</vt:lpstr>
      <vt:lpstr>AUBقبل از بلوغ در دو دوره قابل بررسی است:</vt:lpstr>
      <vt:lpstr>دوران نوزادی </vt:lpstr>
      <vt:lpstr>تشخص افتراقی</vt:lpstr>
      <vt:lpstr>جسم خارجی </vt:lpstr>
      <vt:lpstr>تروما</vt:lpstr>
      <vt:lpstr>بلوغ زودرس</vt:lpstr>
      <vt:lpstr>تومور واژن</vt:lpstr>
      <vt:lpstr>هورمونهای اگزوژن</vt:lpstr>
      <vt:lpstr>ضایعات ولو</vt:lpstr>
      <vt:lpstr>Slide 14</vt:lpstr>
      <vt:lpstr>Slide 15</vt:lpstr>
      <vt:lpstr>نحوه برخورد با بچه مبتلا به خونریزی واژینال</vt:lpstr>
      <vt:lpstr>  aub دوران بلوغ</vt:lpstr>
      <vt:lpstr>Slide 18</vt:lpstr>
      <vt:lpstr>Slide 19</vt:lpstr>
      <vt:lpstr>Slide 20</vt:lpstr>
      <vt:lpstr>Slide 21</vt:lpstr>
      <vt:lpstr>تشخیص های افتراقی</vt:lpstr>
      <vt:lpstr>عدم تخمک گذاری</vt:lpstr>
      <vt:lpstr>Slide 24</vt:lpstr>
      <vt:lpstr>حاملگی</vt:lpstr>
      <vt:lpstr>هورمونهای برونزا</vt:lpstr>
      <vt:lpstr>Slide 27</vt:lpstr>
      <vt:lpstr>عفونتها</vt:lpstr>
      <vt:lpstr>اختلالات اندوکرین</vt:lpstr>
      <vt:lpstr>Slide 30</vt:lpstr>
      <vt:lpstr>علل اناتومیک</vt:lpstr>
      <vt:lpstr>ارزیابی</vt:lpstr>
      <vt:lpstr>روشهای درمانی </vt:lpstr>
      <vt:lpstr>خونریزی حاد به میزان متوسط</vt:lpstr>
      <vt:lpstr>خونریزی حاد به میزان شدید</vt:lpstr>
      <vt:lpstr>هورمون درمانی در خونریزی شدید</vt:lpstr>
      <vt:lpstr>Aub دوران باروری</vt:lpstr>
      <vt:lpstr>حاملگی</vt:lpstr>
      <vt:lpstr> DUB خونریزی دیس فونکسیونل رحم</vt:lpstr>
      <vt:lpstr>هورمونهای اگزوژن</vt:lpstr>
      <vt:lpstr>Slide 41</vt:lpstr>
      <vt:lpstr>اختلالات اندوکرین</vt:lpstr>
      <vt:lpstr>Slide 43</vt:lpstr>
      <vt:lpstr>Slide 44</vt:lpstr>
      <vt:lpstr>لیومیوم ها </vt:lpstr>
      <vt:lpstr>Slide 46</vt:lpstr>
      <vt:lpstr>Slide 47</vt:lpstr>
      <vt:lpstr>ضایعات سرویکس </vt:lpstr>
      <vt:lpstr>علل هماتولوژیک </vt:lpstr>
      <vt:lpstr>علل عفونی </vt:lpstr>
      <vt:lpstr>نئوپلازیها </vt:lpstr>
      <vt:lpstr>Slide 52</vt:lpstr>
      <vt:lpstr>روشهای درمانی در AUB</vt:lpstr>
      <vt:lpstr>Slide 54</vt:lpstr>
      <vt:lpstr>AUB یائسگی </vt:lpstr>
      <vt:lpstr>Slide 56</vt:lpstr>
      <vt:lpstr>تشخیص </vt:lpstr>
    </vt:vector>
  </TitlesOfParts>
  <Company>Novin Pendar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hassan</dc:creator>
  <cp:lastModifiedBy>حسن</cp:lastModifiedBy>
  <cp:revision>113</cp:revision>
  <dcterms:created xsi:type="dcterms:W3CDTF">2014-06-06T07:08:18Z</dcterms:created>
  <dcterms:modified xsi:type="dcterms:W3CDTF">2015-04-03T06:58:44Z</dcterms:modified>
</cp:coreProperties>
</file>